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7" r:id="rId2"/>
    <p:sldId id="293" r:id="rId3"/>
    <p:sldId id="294" r:id="rId4"/>
    <p:sldId id="295" r:id="rId5"/>
    <p:sldId id="265" r:id="rId6"/>
    <p:sldId id="266" r:id="rId7"/>
    <p:sldId id="267" r:id="rId8"/>
    <p:sldId id="268" r:id="rId9"/>
    <p:sldId id="269" r:id="rId10"/>
    <p:sldId id="272" r:id="rId11"/>
    <p:sldId id="276" r:id="rId12"/>
    <p:sldId id="296" r:id="rId13"/>
    <p:sldId id="297" r:id="rId14"/>
    <p:sldId id="298" r:id="rId15"/>
    <p:sldId id="299" r:id="rId16"/>
    <p:sldId id="300" r:id="rId17"/>
    <p:sldId id="30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2D050"/>
    <a:srgbClr val="285F30"/>
    <a:srgbClr val="32733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68783" autoAdjust="0"/>
  </p:normalViewPr>
  <p:slideViewPr>
    <p:cSldViewPr snapToGrid="0" snapToObjects="1">
      <p:cViewPr varScale="1">
        <p:scale>
          <a:sx n="70" d="100"/>
          <a:sy n="70" d="100"/>
        </p:scale>
        <p:origin x="-1572" y="-10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2.jpeg>
</file>

<file path=ppt/media/image3.jpe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455807-2BA6-5C43-97E1-8E89DAFC2575}" type="datetimeFigureOut">
              <a:rPr lang="en-US" smtClean="0"/>
              <a:pPr/>
              <a:t>10/24/2017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C0BFBD-3EFA-4943-9035-EB69CB5A88B1}" type="slidenum">
              <a:rPr lang="en-US" smtClean="0"/>
              <a:pPr/>
              <a:t>‹#›</a:t>
            </a:fld>
            <a:endParaRPr lang="en-US"/>
          </a:p>
        </p:txBody>
      </p:sp>
    </p:spTree>
    <p:extLst>
      <p:ext uri="{BB962C8B-B14F-4D97-AF65-F5344CB8AC3E}">
        <p14:creationId xmlns:p14="http://schemas.microsoft.com/office/powerpoint/2010/main" xmlns="" val="393234795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1862AB-C33A-47D5-ACB7-AF8148FB688E}" type="slidenum">
              <a:rPr lang="en-US" smtClean="0"/>
              <a:pPr/>
              <a:t>1</a:t>
            </a:fld>
            <a:endParaRPr lang="en-US"/>
          </a:p>
        </p:txBody>
      </p:sp>
    </p:spTree>
    <p:extLst>
      <p:ext uri="{BB962C8B-B14F-4D97-AF65-F5344CB8AC3E}">
        <p14:creationId xmlns:p14="http://schemas.microsoft.com/office/powerpoint/2010/main" xmlns="" val="2305628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u="sng" dirty="0" smtClean="0"/>
              <a:t>Key Message</a:t>
            </a:r>
            <a:r>
              <a:rPr lang="en-US" b="0" u="none" dirty="0" smtClean="0"/>
              <a:t>: </a:t>
            </a:r>
            <a:r>
              <a:rPr lang="en-US" sz="1200" dirty="0" smtClean="0"/>
              <a:t>The goal here is to encourage students to think about the role of REDD+ from within the SD framework: If conservation activities also foster economic development, do those activities then necessarily lead to sustainable development? Ask students to consider whether REDD+ activities are “conservation</a:t>
            </a:r>
            <a:r>
              <a:rPr lang="en-US" sz="1200" baseline="0" dirty="0" smtClean="0"/>
              <a:t> as development” activities? In addition, p</a:t>
            </a:r>
            <a:r>
              <a:rPr lang="en-US" sz="1200" dirty="0" smtClean="0"/>
              <a:t>rompt students to consider the REDD+ mechanism from each of the different dimensions of social, economic, environmental, and political.</a:t>
            </a:r>
          </a:p>
          <a:p>
            <a:endParaRPr lang="en-MY" dirty="0" smtClean="0"/>
          </a:p>
          <a:p>
            <a:r>
              <a:rPr lang="en-MY" dirty="0" smtClean="0"/>
              <a:t>Graphic developed for this module.</a:t>
            </a:r>
            <a:endParaRPr lang="en-MY" dirty="0"/>
          </a:p>
        </p:txBody>
      </p:sp>
      <p:sp>
        <p:nvSpPr>
          <p:cNvPr id="4" name="Slide Number Placeholder 3"/>
          <p:cNvSpPr>
            <a:spLocks noGrp="1"/>
          </p:cNvSpPr>
          <p:nvPr>
            <p:ph type="sldNum" sz="quarter" idx="10"/>
          </p:nvPr>
        </p:nvSpPr>
        <p:spPr/>
        <p:txBody>
          <a:bodyPr/>
          <a:lstStyle/>
          <a:p>
            <a:fld id="{C21862AB-C33A-47D5-ACB7-AF8148FB688E}" type="slidenum">
              <a:rPr lang="en-US" smtClean="0"/>
              <a:pPr/>
              <a:t>10</a:t>
            </a:fld>
            <a:endParaRPr lang="en-US"/>
          </a:p>
        </p:txBody>
      </p:sp>
    </p:spTree>
    <p:extLst>
      <p:ext uri="{BB962C8B-B14F-4D97-AF65-F5344CB8AC3E}">
        <p14:creationId xmlns:p14="http://schemas.microsoft.com/office/powerpoint/2010/main" xmlns="" val="1535312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u="sng" dirty="0" smtClean="0"/>
              <a:t>Key Message</a:t>
            </a:r>
            <a:r>
              <a:rPr lang="en-US" b="0" u="none" dirty="0" smtClean="0"/>
              <a:t>: </a:t>
            </a:r>
            <a:r>
              <a:rPr lang="en-US" dirty="0" smtClean="0"/>
              <a:t>All three value systems are concerned with human stewardship of the natural world, however they differ sharply with regards to for whom or what ultimately</a:t>
            </a:r>
            <a:r>
              <a:rPr lang="en-US" baseline="0" dirty="0" smtClean="0"/>
              <a:t> </a:t>
            </a:r>
            <a:r>
              <a:rPr lang="en-US" dirty="0" smtClean="0"/>
              <a:t>they carry out this stewardship. Anthropocentrism e</a:t>
            </a:r>
            <a:r>
              <a:rPr lang="en-US" sz="1200" dirty="0" smtClean="0"/>
              <a:t>mphasizes human domination over nature and views non-human environment as a bundle of natural resources to be managed and exploited for maximal human gain. The other species and ecosystems have only </a:t>
            </a:r>
            <a:r>
              <a:rPr lang="en-US" sz="1200" b="1" dirty="0" smtClean="0">
                <a:effectLst/>
              </a:rPr>
              <a:t>instrumental</a:t>
            </a:r>
            <a:r>
              <a:rPr lang="en-US" sz="1200" dirty="0" smtClean="0"/>
              <a:t> value, not </a:t>
            </a:r>
            <a:r>
              <a:rPr lang="en-US" sz="1200" b="1" dirty="0" smtClean="0"/>
              <a:t>intrinsic</a:t>
            </a:r>
            <a:r>
              <a:rPr lang="en-US" sz="1200" dirty="0" smtClean="0"/>
              <a:t> worth.</a:t>
            </a:r>
            <a:r>
              <a:rPr lang="en-US" sz="1200" baseline="0" dirty="0" smtClean="0"/>
              <a:t> In biocentrism, h</a:t>
            </a:r>
            <a:r>
              <a:rPr lang="en-US" dirty="0" smtClean="0"/>
              <a:t>umans are members of the Earth’s community, all species are integral elements in a system of interdependence, and all organisms are centers of life, each pursuing its own good. Humans are not inherently superior to other living things. </a:t>
            </a:r>
            <a:r>
              <a:rPr lang="en-US" dirty="0" err="1" smtClean="0"/>
              <a:t>Ecocentrism</a:t>
            </a:r>
            <a:r>
              <a:rPr lang="en-US" dirty="0" smtClean="0"/>
              <a:t> expands biocentrism by including abiotic components of the environment. This perspective or value system cares less about individual life forms and instead emphasizes interaction between them and fosters a system approach. </a:t>
            </a:r>
          </a:p>
          <a:p>
            <a:endParaRPr lang="en-US" dirty="0" smtClean="0"/>
          </a:p>
          <a:p>
            <a:endParaRPr lang="en-MY" dirty="0"/>
          </a:p>
        </p:txBody>
      </p:sp>
      <p:sp>
        <p:nvSpPr>
          <p:cNvPr id="4" name="Slide Number Placeholder 3"/>
          <p:cNvSpPr>
            <a:spLocks noGrp="1"/>
          </p:cNvSpPr>
          <p:nvPr>
            <p:ph type="sldNum" sz="quarter" idx="10"/>
          </p:nvPr>
        </p:nvSpPr>
        <p:spPr/>
        <p:txBody>
          <a:bodyPr/>
          <a:lstStyle/>
          <a:p>
            <a:fld id="{C21862AB-C33A-47D5-ACB7-AF8148FB688E}" type="slidenum">
              <a:rPr lang="en-US" smtClean="0"/>
              <a:pPr/>
              <a:t>11</a:t>
            </a:fld>
            <a:endParaRPr lang="en-US"/>
          </a:p>
        </p:txBody>
      </p:sp>
    </p:spTree>
    <p:extLst>
      <p:ext uri="{BB962C8B-B14F-4D97-AF65-F5344CB8AC3E}">
        <p14:creationId xmlns:p14="http://schemas.microsoft.com/office/powerpoint/2010/main" xmlns="" val="39006262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FC0BFBD-3EFA-4943-9035-EB69CB5A88B1}" type="slidenum">
              <a:rPr lang="en-US" smtClean="0"/>
              <a:pPr/>
              <a:t>14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u="sng" dirty="0" smtClean="0"/>
              <a:t>Key Message</a:t>
            </a:r>
            <a:r>
              <a:rPr lang="en-US" b="0" u="none" dirty="0" smtClean="0"/>
              <a:t>: </a:t>
            </a:r>
            <a:r>
              <a:rPr lang="en-MY" dirty="0" smtClean="0"/>
              <a:t>Here we begin to add some of the basic conceptual background on ethical</a:t>
            </a:r>
            <a:r>
              <a:rPr lang="en-MY" baseline="0" dirty="0" smtClean="0"/>
              <a:t> systems of thinking. We begin with an introduction of some key concepts (ethics, ethical standards, and environmental ethics).</a:t>
            </a:r>
          </a:p>
          <a:p>
            <a:endParaRPr lang="en-MY" baseline="0" dirty="0" smtClean="0"/>
          </a:p>
        </p:txBody>
      </p:sp>
      <p:sp>
        <p:nvSpPr>
          <p:cNvPr id="4" name="Slide Number Placeholder 3"/>
          <p:cNvSpPr>
            <a:spLocks noGrp="1"/>
          </p:cNvSpPr>
          <p:nvPr>
            <p:ph type="sldNum" sz="quarter" idx="10"/>
          </p:nvPr>
        </p:nvSpPr>
        <p:spPr/>
        <p:txBody>
          <a:bodyPr/>
          <a:lstStyle/>
          <a:p>
            <a:fld id="{C21862AB-C33A-47D5-ACB7-AF8148FB688E}" type="slidenum">
              <a:rPr lang="en-US" smtClean="0"/>
              <a:pPr/>
              <a:t>2</a:t>
            </a:fld>
            <a:endParaRPr lang="en-US"/>
          </a:p>
        </p:txBody>
      </p:sp>
    </p:spTree>
    <p:extLst>
      <p:ext uri="{BB962C8B-B14F-4D97-AF65-F5344CB8AC3E}">
        <p14:creationId xmlns:p14="http://schemas.microsoft.com/office/powerpoint/2010/main" xmlns="" val="926578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u="sng" dirty="0" smtClean="0"/>
              <a:t>Key Message</a:t>
            </a:r>
            <a:r>
              <a:rPr lang="en-US" b="0" u="none" dirty="0" smtClean="0"/>
              <a:t>: </a:t>
            </a:r>
            <a:r>
              <a:rPr lang="en-MY" sz="1200" i="0" kern="1200" baseline="0" dirty="0" smtClean="0">
                <a:solidFill>
                  <a:schemeClr val="tx1"/>
                </a:solidFill>
                <a:latin typeface="+mn-lt"/>
                <a:ea typeface="+mn-ea"/>
                <a:cs typeface="+mn-cs"/>
              </a:rPr>
              <a:t>Environmental ethics is the theories and practices for appropriate concern for, values in, and duties towards the natural world. Environmental ethics starts with human concerns for a quality environment, beyond inter-human concerns, and defines the values at stake when humans relate to animals, plants, species and ecosystems.</a:t>
            </a:r>
          </a:p>
        </p:txBody>
      </p:sp>
      <p:sp>
        <p:nvSpPr>
          <p:cNvPr id="4" name="Slide Number Placeholder 3"/>
          <p:cNvSpPr>
            <a:spLocks noGrp="1"/>
          </p:cNvSpPr>
          <p:nvPr>
            <p:ph type="sldNum" sz="quarter" idx="10"/>
          </p:nvPr>
        </p:nvSpPr>
        <p:spPr/>
        <p:txBody>
          <a:bodyPr/>
          <a:lstStyle/>
          <a:p>
            <a:fld id="{C21862AB-C33A-47D5-ACB7-AF8148FB688E}" type="slidenum">
              <a:rPr lang="en-US" smtClean="0"/>
              <a:pPr/>
              <a:t>3</a:t>
            </a:fld>
            <a:endParaRPr lang="en-US"/>
          </a:p>
        </p:txBody>
      </p:sp>
    </p:spTree>
    <p:extLst>
      <p:ext uri="{BB962C8B-B14F-4D97-AF65-F5344CB8AC3E}">
        <p14:creationId xmlns:p14="http://schemas.microsoft.com/office/powerpoint/2010/main" xmlns="" val="4037466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u="sng" dirty="0" smtClean="0"/>
              <a:t>Key Message</a:t>
            </a:r>
            <a:r>
              <a:rPr lang="en-US" b="0" u="none" dirty="0" smtClean="0"/>
              <a:t>: </a:t>
            </a:r>
            <a:r>
              <a:rPr lang="en-MY" dirty="0" smtClean="0"/>
              <a:t>This list includes examples of the sorts of topics we might consider under the umbrella of environmental ethics. The instructor can bring students back to the earlier basic concepts of “ethics” (the study of right and wrong) and “ethical standards” (criteria that help differentiate right from wrong) to discuss these examples. We</a:t>
            </a:r>
            <a:r>
              <a:rPr lang="en-MY" baseline="0" dirty="0" smtClean="0"/>
              <a:t> suggest focussing on the last topic on the list here—REDD+, since this is the key topic of the course. Students can be asked to brainstorm ethical questions under this topic (e.g. “Is it right for a community to lose access to a forest commons for firewood collection under a REDD+ project?” “Who are the rightful beneficiaries of funds generated from a REDD+ project?”). </a:t>
            </a:r>
            <a:r>
              <a:rPr lang="en-MY" b="1" baseline="0" dirty="0" smtClean="0"/>
              <a:t>It should quickly become evident that these are in fact difficult and complicated questions</a:t>
            </a:r>
            <a:r>
              <a:rPr lang="en-MY" baseline="0" dirty="0" smtClean="0"/>
              <a:t>.</a:t>
            </a:r>
          </a:p>
        </p:txBody>
      </p:sp>
      <p:sp>
        <p:nvSpPr>
          <p:cNvPr id="4" name="Slide Number Placeholder 3"/>
          <p:cNvSpPr>
            <a:spLocks noGrp="1"/>
          </p:cNvSpPr>
          <p:nvPr>
            <p:ph type="sldNum" sz="quarter" idx="10"/>
          </p:nvPr>
        </p:nvSpPr>
        <p:spPr/>
        <p:txBody>
          <a:bodyPr/>
          <a:lstStyle/>
          <a:p>
            <a:fld id="{C21862AB-C33A-47D5-ACB7-AF8148FB688E}" type="slidenum">
              <a:rPr lang="en-US" smtClean="0"/>
              <a:pPr/>
              <a:t>4</a:t>
            </a:fld>
            <a:endParaRPr lang="en-US"/>
          </a:p>
        </p:txBody>
      </p:sp>
    </p:spTree>
    <p:extLst>
      <p:ext uri="{BB962C8B-B14F-4D97-AF65-F5344CB8AC3E}">
        <p14:creationId xmlns:p14="http://schemas.microsoft.com/office/powerpoint/2010/main" xmlns="" val="4265878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smtClean="0"/>
              <a:t>Key Message</a:t>
            </a:r>
            <a:r>
              <a:rPr lang="en-US" b="0" u="none" dirty="0" smtClean="0"/>
              <a:t>: </a:t>
            </a:r>
            <a:r>
              <a:rPr lang="en-US" dirty="0" smtClean="0"/>
              <a:t>The three pillars are identified here with the standard (“mainstream”) interpretations of the goals—e.g. for the economic pillar,</a:t>
            </a:r>
            <a:r>
              <a:rPr lang="en-US" baseline="0" dirty="0" smtClean="0"/>
              <a:t> it is assumed by many that the appropriate goal in this area is one of economic growth or more specifically even, of GDP growth. We present these goals in question form to facilitate initial student discussion. For example—is economic growth the only possible goal? Is it the correct goal? What are we really interested in for this pillar? Material wellbeing? Are there different options for how we might measure indicators for what we are really interested in? Instructors should stimulate discussion and contemplation for each of the three pillars. These three pillars are then supplemented by consideration of a fourth area—that of how decisions are made in the public arena.</a:t>
            </a:r>
          </a:p>
        </p:txBody>
      </p:sp>
      <p:sp>
        <p:nvSpPr>
          <p:cNvPr id="4" name="Slide Number Placeholder 3"/>
          <p:cNvSpPr>
            <a:spLocks noGrp="1"/>
          </p:cNvSpPr>
          <p:nvPr>
            <p:ph type="sldNum" sz="quarter" idx="10"/>
          </p:nvPr>
        </p:nvSpPr>
        <p:spPr/>
        <p:txBody>
          <a:bodyPr/>
          <a:lstStyle/>
          <a:p>
            <a:fld id="{C21862AB-C33A-47D5-ACB7-AF8148FB688E}" type="slidenum">
              <a:rPr lang="en-US" smtClean="0"/>
              <a:pPr/>
              <a:t>5</a:t>
            </a:fld>
            <a:endParaRPr lang="en-US"/>
          </a:p>
        </p:txBody>
      </p:sp>
    </p:spTree>
    <p:extLst>
      <p:ext uri="{BB962C8B-B14F-4D97-AF65-F5344CB8AC3E}">
        <p14:creationId xmlns:p14="http://schemas.microsoft.com/office/powerpoint/2010/main" xmlns="" val="3168902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this and the following three slides, encourage students to identify whether or not they would like to add any additional considerations to each</a:t>
            </a:r>
            <a:r>
              <a:rPr lang="en-US" baseline="0" dirty="0" smtClean="0"/>
              <a:t> list of commonly accepted considerations. This identification of additional considerations should be based on or build from the earlier discussion of goals for each pillar area. Students should also be encouraged to question and debate the appropriateness or universal desirability of these listed considerations.</a:t>
            </a:r>
            <a:endParaRPr lang="en-US" dirty="0"/>
          </a:p>
        </p:txBody>
      </p:sp>
      <p:sp>
        <p:nvSpPr>
          <p:cNvPr id="4" name="Slide Number Placeholder 3"/>
          <p:cNvSpPr>
            <a:spLocks noGrp="1"/>
          </p:cNvSpPr>
          <p:nvPr>
            <p:ph type="sldNum" sz="quarter" idx="10"/>
          </p:nvPr>
        </p:nvSpPr>
        <p:spPr/>
        <p:txBody>
          <a:bodyPr/>
          <a:lstStyle/>
          <a:p>
            <a:fld id="{C21862AB-C33A-47D5-ACB7-AF8148FB688E}" type="slidenum">
              <a:rPr lang="en-US" smtClean="0"/>
              <a:pPr/>
              <a:t>6</a:t>
            </a:fld>
            <a:endParaRPr lang="en-US"/>
          </a:p>
        </p:txBody>
      </p:sp>
    </p:spTree>
    <p:extLst>
      <p:ext uri="{BB962C8B-B14F-4D97-AF65-F5344CB8AC3E}">
        <p14:creationId xmlns:p14="http://schemas.microsoft.com/office/powerpoint/2010/main" xmlns="" val="1558010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Encourage students to identify whether or not they would like to add any additional considerations to each list of commonly accepted considerations. This identification of additional considerations should be based on or build from the earlier discussion of goals for each pillar area. Students should also be encouraged to question and debate the appropriateness or universal desirability of these listed considerations.</a:t>
            </a:r>
          </a:p>
          <a:p>
            <a:endParaRPr lang="en-US" dirty="0"/>
          </a:p>
        </p:txBody>
      </p:sp>
      <p:sp>
        <p:nvSpPr>
          <p:cNvPr id="4" name="Slide Number Placeholder 3"/>
          <p:cNvSpPr>
            <a:spLocks noGrp="1"/>
          </p:cNvSpPr>
          <p:nvPr>
            <p:ph type="sldNum" sz="quarter" idx="10"/>
          </p:nvPr>
        </p:nvSpPr>
        <p:spPr/>
        <p:txBody>
          <a:bodyPr/>
          <a:lstStyle/>
          <a:p>
            <a:fld id="{C21862AB-C33A-47D5-ACB7-AF8148FB688E}" type="slidenum">
              <a:rPr lang="en-US" smtClean="0"/>
              <a:pPr/>
              <a:t>7</a:t>
            </a:fld>
            <a:endParaRPr lang="en-US"/>
          </a:p>
        </p:txBody>
      </p:sp>
    </p:spTree>
    <p:extLst>
      <p:ext uri="{BB962C8B-B14F-4D97-AF65-F5344CB8AC3E}">
        <p14:creationId xmlns:p14="http://schemas.microsoft.com/office/powerpoint/2010/main" xmlns="" val="415573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smtClean="0"/>
              <a:t>Encourage students to identify whether or not they would like to add any additional considerations to each list of commonly accepted considerations. This identification of additional considerations should be based on or build from the earlier discussion of goals for each pillar area. Students should also be encouraged to question and debate the appropriateness or universal desirability of these listed considerations.</a:t>
            </a:r>
          </a:p>
        </p:txBody>
      </p:sp>
      <p:sp>
        <p:nvSpPr>
          <p:cNvPr id="4" name="Slide Number Placeholder 3"/>
          <p:cNvSpPr>
            <a:spLocks noGrp="1"/>
          </p:cNvSpPr>
          <p:nvPr>
            <p:ph type="sldNum" sz="quarter" idx="10"/>
          </p:nvPr>
        </p:nvSpPr>
        <p:spPr/>
        <p:txBody>
          <a:bodyPr/>
          <a:lstStyle/>
          <a:p>
            <a:fld id="{CFC0BFBD-3EFA-4943-9035-EB69CB5A88B1}" type="slidenum">
              <a:rPr lang="en-US" smtClean="0"/>
              <a:pPr/>
              <a:t>8</a:t>
            </a:fld>
            <a:endParaRPr lang="en-US"/>
          </a:p>
        </p:txBody>
      </p:sp>
    </p:spTree>
    <p:extLst>
      <p:ext uri="{BB962C8B-B14F-4D97-AF65-F5344CB8AC3E}">
        <p14:creationId xmlns:p14="http://schemas.microsoft.com/office/powerpoint/2010/main" xmlns="" val="1747105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Encourage students to identify whether or not they would like to add any additional considerations to each list of commonly accepted considerations. This identification of additional considerations should be based on or build from the earlier discussion of goals for each pillar area. Students should also be encouraged to question and debate the appropriateness or universal desirability of these listed considerations.</a:t>
            </a:r>
          </a:p>
          <a:p>
            <a:endParaRPr lang="en-US" dirty="0"/>
          </a:p>
        </p:txBody>
      </p:sp>
      <p:sp>
        <p:nvSpPr>
          <p:cNvPr id="4" name="Slide Number Placeholder 3"/>
          <p:cNvSpPr>
            <a:spLocks noGrp="1"/>
          </p:cNvSpPr>
          <p:nvPr>
            <p:ph type="sldNum" sz="quarter" idx="10"/>
          </p:nvPr>
        </p:nvSpPr>
        <p:spPr/>
        <p:txBody>
          <a:bodyPr/>
          <a:lstStyle/>
          <a:p>
            <a:fld id="{CFC0BFBD-3EFA-4943-9035-EB69CB5A88B1}" type="slidenum">
              <a:rPr lang="en-US" smtClean="0"/>
              <a:pPr/>
              <a:t>9</a:t>
            </a:fld>
            <a:endParaRPr lang="en-US"/>
          </a:p>
        </p:txBody>
      </p:sp>
    </p:spTree>
    <p:extLst>
      <p:ext uri="{BB962C8B-B14F-4D97-AF65-F5344CB8AC3E}">
        <p14:creationId xmlns:p14="http://schemas.microsoft.com/office/powerpoint/2010/main" xmlns="" val="3723377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Leaf2_fullpage4.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685800" y="2921880"/>
            <a:ext cx="7772400" cy="1470025"/>
          </a:xfrm>
        </p:spPr>
        <p:txBody>
          <a:bodyPr>
            <a:normAutofit/>
          </a:bodyPr>
          <a:lstStyle>
            <a:lvl1pPr>
              <a:defRPr sz="4200" b="0" i="0" kern="1800" spc="250">
                <a:solidFill>
                  <a:srgbClr val="285F30"/>
                </a:solidFill>
                <a:effectLst>
                  <a:outerShdw blurRad="50800" dist="38100" dir="2700000" algn="tl" rotWithShape="0">
                    <a:srgbClr val="000000">
                      <a:alpha val="43000"/>
                    </a:srgbClr>
                  </a:outerShdw>
                </a:effectLst>
                <a:latin typeface="Helvetica Neue Medium"/>
                <a:cs typeface="Helvetica Neue Medium"/>
              </a:defRPr>
            </a:lvl1pPr>
          </a:lstStyle>
          <a:p>
            <a:r>
              <a:rPr lang="fr-CH" dirty="0" smtClean="0"/>
              <a:t>CLICK TO EDIT MASTER TITLE STYLE</a:t>
            </a:r>
            <a:endParaRPr lang="en-US" dirty="0"/>
          </a:p>
        </p:txBody>
      </p:sp>
      <p:sp>
        <p:nvSpPr>
          <p:cNvPr id="3" name="Subtitle 2"/>
          <p:cNvSpPr>
            <a:spLocks noGrp="1"/>
          </p:cNvSpPr>
          <p:nvPr>
            <p:ph type="subTitle" idx="1"/>
          </p:nvPr>
        </p:nvSpPr>
        <p:spPr>
          <a:xfrm>
            <a:off x="1371600" y="5179383"/>
            <a:ext cx="6400800" cy="625061"/>
          </a:xfrm>
        </p:spPr>
        <p:txBody>
          <a:bodyPr/>
          <a:lstStyle>
            <a:lvl1pPr marL="0" indent="0" algn="ctr">
              <a:buNone/>
              <a:defRPr>
                <a:ln w="3175">
                  <a:solidFill>
                    <a:schemeClr val="bg2">
                      <a:lumMod val="10000"/>
                    </a:schemeClr>
                  </a:solidFill>
                </a:ln>
                <a:solidFill>
                  <a:schemeClr val="bg2">
                    <a:lumMod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H" smtClean="0"/>
              <a:t>Click to edit Master subtitle style</a:t>
            </a:r>
            <a:endParaRPr lang="en-US" dirty="0"/>
          </a:p>
        </p:txBody>
      </p:sp>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195917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pic>
        <p:nvPicPr>
          <p:cNvPr id="2" name="Picture 1" descr="Leaf5_fullpage14.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Tree>
    <p:extLst>
      <p:ext uri="{BB962C8B-B14F-4D97-AF65-F5344CB8AC3E}">
        <p14:creationId xmlns:p14="http://schemas.microsoft.com/office/powerpoint/2010/main" xmlns="" val="3182283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 name="Picture 5" descr="Leaf5_fullpage1.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3600953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6" name="Picture 5" descr="Leaf5_fullpage1.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Tree>
    <p:extLst>
      <p:ext uri="{BB962C8B-B14F-4D97-AF65-F5344CB8AC3E}">
        <p14:creationId xmlns:p14="http://schemas.microsoft.com/office/powerpoint/2010/main" xmlns="" val="3269306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pic>
        <p:nvPicPr>
          <p:cNvPr id="10" name="Picture 9" descr="Leaf5_fullpage1.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marL="342900" indent="-342900">
              <a:lnSpc>
                <a:spcPct val="110000"/>
              </a:lnSpc>
              <a:spcBef>
                <a:spcPts val="300"/>
              </a:spcBef>
              <a:spcAft>
                <a:spcPts val="300"/>
              </a:spcAft>
              <a:buFont typeface="Wingdings" charset="2"/>
              <a:buChar char="§"/>
              <a:defRPr sz="2400"/>
            </a:lvl1pPr>
            <a:lvl2pPr marL="742950" indent="-285750">
              <a:lnSpc>
                <a:spcPct val="110000"/>
              </a:lnSpc>
              <a:spcBef>
                <a:spcPts val="300"/>
              </a:spcBef>
              <a:spcAft>
                <a:spcPts val="300"/>
              </a:spcAft>
              <a:buFont typeface="Wingdings" charset="2"/>
              <a:buChar char="§"/>
              <a:defRPr sz="2000"/>
            </a:lvl2pPr>
            <a:lvl3pPr marL="1143000" indent="-228600">
              <a:lnSpc>
                <a:spcPct val="110000"/>
              </a:lnSpc>
              <a:spcBef>
                <a:spcPts val="300"/>
              </a:spcBef>
              <a:spcAft>
                <a:spcPts val="300"/>
              </a:spcAft>
              <a:buFont typeface="Wingdings" charset="2"/>
              <a:buChar char="§"/>
              <a:defRPr sz="1800"/>
            </a:lvl3pPr>
            <a:lvl4pPr marL="1600200" indent="-228600">
              <a:lnSpc>
                <a:spcPct val="110000"/>
              </a:lnSpc>
              <a:spcBef>
                <a:spcPts val="300"/>
              </a:spcBef>
              <a:spcAft>
                <a:spcPts val="300"/>
              </a:spcAft>
              <a:buFont typeface="Wingdings" charset="2"/>
              <a:buChar char="§"/>
              <a:defRPr sz="1600"/>
            </a:lvl4pPr>
            <a:lvl5pPr marL="2057400" indent="-228600">
              <a:lnSpc>
                <a:spcPct val="110000"/>
              </a:lnSpc>
              <a:spcBef>
                <a:spcPts val="300"/>
              </a:spcBef>
              <a:spcAft>
                <a:spcPts val="300"/>
              </a:spcAft>
              <a:buFont typeface="Wingdings" charset="2"/>
              <a:buChar cha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marL="342900" indent="-342900">
              <a:lnSpc>
                <a:spcPct val="110000"/>
              </a:lnSpc>
              <a:spcBef>
                <a:spcPts val="300"/>
              </a:spcBef>
              <a:spcAft>
                <a:spcPts val="300"/>
              </a:spcAft>
              <a:buFont typeface="Wingdings" charset="2"/>
              <a:buChar char="§"/>
              <a:defRPr sz="2400"/>
            </a:lvl1pPr>
            <a:lvl2pPr marL="742950" indent="-285750">
              <a:lnSpc>
                <a:spcPct val="110000"/>
              </a:lnSpc>
              <a:spcBef>
                <a:spcPts val="300"/>
              </a:spcBef>
              <a:spcAft>
                <a:spcPts val="300"/>
              </a:spcAft>
              <a:buFont typeface="Wingdings" charset="2"/>
              <a:buChar char="§"/>
              <a:defRPr sz="2000"/>
            </a:lvl2pPr>
            <a:lvl3pPr marL="1143000" indent="-228600">
              <a:lnSpc>
                <a:spcPct val="110000"/>
              </a:lnSpc>
              <a:spcBef>
                <a:spcPts val="300"/>
              </a:spcBef>
              <a:spcAft>
                <a:spcPts val="300"/>
              </a:spcAft>
              <a:buFont typeface="Wingdings" charset="2"/>
              <a:buChar char="§"/>
              <a:defRPr sz="1800"/>
            </a:lvl3pPr>
            <a:lvl4pPr marL="1600200" indent="-228600">
              <a:lnSpc>
                <a:spcPct val="110000"/>
              </a:lnSpc>
              <a:spcBef>
                <a:spcPts val="300"/>
              </a:spcBef>
              <a:spcAft>
                <a:spcPts val="300"/>
              </a:spcAft>
              <a:buFont typeface="Wingdings" charset="2"/>
              <a:buChar char="§"/>
              <a:defRPr sz="1600"/>
            </a:lvl4pPr>
            <a:lvl5pPr marL="2057400" indent="-228600">
              <a:lnSpc>
                <a:spcPct val="110000"/>
              </a:lnSpc>
              <a:spcBef>
                <a:spcPts val="300"/>
              </a:spcBef>
              <a:spcAft>
                <a:spcPts val="300"/>
              </a:spcAft>
              <a:buFont typeface="Wingdings" charset="2"/>
              <a:buChar cha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7" name="Date Placeholder 6"/>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B17112-0BBC-CD41-90CF-8B6E80C642C3}" type="slidenum">
              <a:rPr lang="en-US" smtClean="0"/>
              <a:pPr/>
              <a:t>‹#›</a:t>
            </a:fld>
            <a:endParaRPr lang="en-US"/>
          </a:p>
        </p:txBody>
      </p:sp>
      <p:sp>
        <p:nvSpPr>
          <p:cNvPr id="11"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Tree>
    <p:extLst>
      <p:ext uri="{BB962C8B-B14F-4D97-AF65-F5344CB8AC3E}">
        <p14:creationId xmlns:p14="http://schemas.microsoft.com/office/powerpoint/2010/main" xmlns="" val="32305768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pic>
        <p:nvPicPr>
          <p:cNvPr id="6" name="Picture 5" descr="Leaf5_fullpage2.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28839883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12" name="Picture 11" descr="Leaf5_fullpage2.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marL="342900" indent="-342900">
              <a:lnSpc>
                <a:spcPct val="110000"/>
              </a:lnSpc>
              <a:spcBef>
                <a:spcPts val="300"/>
              </a:spcBef>
              <a:spcAft>
                <a:spcPts val="300"/>
              </a:spcAft>
              <a:buFont typeface="Wingdings" charset="2"/>
              <a:buChar char="§"/>
              <a:defRPr sz="2400"/>
            </a:lvl1pPr>
            <a:lvl2pPr marL="742950" indent="-285750">
              <a:lnSpc>
                <a:spcPct val="110000"/>
              </a:lnSpc>
              <a:spcBef>
                <a:spcPts val="300"/>
              </a:spcBef>
              <a:spcAft>
                <a:spcPts val="300"/>
              </a:spcAft>
              <a:buFont typeface="Wingdings" charset="2"/>
              <a:buChar char="§"/>
              <a:defRPr sz="2000"/>
            </a:lvl2pPr>
            <a:lvl3pPr marL="1143000" indent="-228600">
              <a:lnSpc>
                <a:spcPct val="110000"/>
              </a:lnSpc>
              <a:spcBef>
                <a:spcPts val="300"/>
              </a:spcBef>
              <a:spcAft>
                <a:spcPts val="300"/>
              </a:spcAft>
              <a:buFont typeface="Wingdings" charset="2"/>
              <a:buChar char="§"/>
              <a:defRPr sz="1800"/>
            </a:lvl3pPr>
            <a:lvl4pPr marL="1600200" indent="-228600">
              <a:lnSpc>
                <a:spcPct val="110000"/>
              </a:lnSpc>
              <a:spcBef>
                <a:spcPts val="300"/>
              </a:spcBef>
              <a:spcAft>
                <a:spcPts val="300"/>
              </a:spcAft>
              <a:buFont typeface="Wingdings" charset="2"/>
              <a:buChar char="§"/>
              <a:defRPr sz="1600"/>
            </a:lvl4pPr>
            <a:lvl5pPr marL="2057400" indent="-228600">
              <a:lnSpc>
                <a:spcPct val="110000"/>
              </a:lnSpc>
              <a:spcBef>
                <a:spcPts val="300"/>
              </a:spcBef>
              <a:spcAft>
                <a:spcPts val="300"/>
              </a:spcAft>
              <a:buFont typeface="Wingdings" charset="2"/>
              <a:buChar cha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marL="342900" indent="-342900">
              <a:lnSpc>
                <a:spcPct val="110000"/>
              </a:lnSpc>
              <a:spcBef>
                <a:spcPts val="300"/>
              </a:spcBef>
              <a:spcAft>
                <a:spcPts val="300"/>
              </a:spcAft>
              <a:buFont typeface="Wingdings" charset="2"/>
              <a:buChar char="§"/>
              <a:defRPr sz="2400"/>
            </a:lvl1pPr>
            <a:lvl2pPr marL="742950" indent="-285750">
              <a:lnSpc>
                <a:spcPct val="110000"/>
              </a:lnSpc>
              <a:spcBef>
                <a:spcPts val="300"/>
              </a:spcBef>
              <a:spcAft>
                <a:spcPts val="300"/>
              </a:spcAft>
              <a:buFont typeface="Wingdings" charset="2"/>
              <a:buChar char="§"/>
              <a:defRPr sz="2000"/>
            </a:lvl2pPr>
            <a:lvl3pPr marL="1143000" indent="-228600">
              <a:lnSpc>
                <a:spcPct val="110000"/>
              </a:lnSpc>
              <a:spcBef>
                <a:spcPts val="300"/>
              </a:spcBef>
              <a:spcAft>
                <a:spcPts val="300"/>
              </a:spcAft>
              <a:buFont typeface="Wingdings" charset="2"/>
              <a:buChar char="§"/>
              <a:defRPr sz="1800"/>
            </a:lvl3pPr>
            <a:lvl4pPr marL="1600200" indent="-228600">
              <a:lnSpc>
                <a:spcPct val="110000"/>
              </a:lnSpc>
              <a:spcBef>
                <a:spcPts val="300"/>
              </a:spcBef>
              <a:spcAft>
                <a:spcPts val="300"/>
              </a:spcAft>
              <a:buFont typeface="Wingdings" charset="2"/>
              <a:buChar char="§"/>
              <a:defRPr sz="1600"/>
            </a:lvl4pPr>
            <a:lvl5pPr marL="2057400" indent="-228600">
              <a:lnSpc>
                <a:spcPct val="110000"/>
              </a:lnSpc>
              <a:spcBef>
                <a:spcPts val="300"/>
              </a:spcBef>
              <a:spcAft>
                <a:spcPts val="300"/>
              </a:spcAft>
              <a:buFont typeface="Wingdings" charset="2"/>
              <a:buChar cha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7" name="Date Placeholder 6"/>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B17112-0BBC-CD41-90CF-8B6E80C642C3}" type="slidenum">
              <a:rPr lang="en-US" smtClean="0"/>
              <a:pPr/>
              <a:t>‹#›</a:t>
            </a:fld>
            <a:endParaRPr lang="en-US"/>
          </a:p>
        </p:txBody>
      </p:sp>
      <p:sp>
        <p:nvSpPr>
          <p:cNvPr id="11"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Tree>
    <p:extLst>
      <p:ext uri="{BB962C8B-B14F-4D97-AF65-F5344CB8AC3E}">
        <p14:creationId xmlns:p14="http://schemas.microsoft.com/office/powerpoint/2010/main" xmlns="" val="2851148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pic>
        <p:nvPicPr>
          <p:cNvPr id="2" name="Picture 1" descr="Leaf5_fullpage26.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b="1">
                <a:ln w="6350">
                  <a:solidFill>
                    <a:schemeClr val="bg1"/>
                  </a:solidFill>
                </a:ln>
                <a:solidFill>
                  <a:schemeClr val="bg1"/>
                </a:solidFill>
                <a:effectLst>
                  <a:outerShdw blurRad="12700" dist="38100" dir="2700000" algn="tl" rotWithShape="0">
                    <a:srgbClr val="000000">
                      <a:alpha val="50000"/>
                    </a:srgbClr>
                  </a:outerShdw>
                </a:effectLst>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3909692291"/>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pic>
        <p:nvPicPr>
          <p:cNvPr id="7" name="Picture 6" descr="Leaf5_fullpage27.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b="1">
                <a:ln w="6350">
                  <a:solidFill>
                    <a:schemeClr val="bg1"/>
                  </a:solidFill>
                </a:ln>
                <a:solidFill>
                  <a:schemeClr val="bg1"/>
                </a:solidFill>
                <a:effectLst>
                  <a:outerShdw blurRad="12700" dist="38100" dir="2700000" algn="tl" rotWithShape="0">
                    <a:srgbClr val="000000">
                      <a:alpha val="50000"/>
                    </a:srgbClr>
                  </a:outerShdw>
                </a:effectLst>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252186375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pic>
        <p:nvPicPr>
          <p:cNvPr id="2" name="Picture 1" descr="Leaf5_fullpage22.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rot="16200000">
            <a:off x="-2461598" y="2931911"/>
            <a:ext cx="6220941"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1794028" y="1600200"/>
            <a:ext cx="6892772"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24175602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pic>
        <p:nvPicPr>
          <p:cNvPr id="6" name="Picture 5" descr="Leaf5_fullpage29.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rot="16200000">
            <a:off x="-2461598" y="2931911"/>
            <a:ext cx="6220941"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1794028" y="1600200"/>
            <a:ext cx="6892772"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1304543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Leaf_cover.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685800" y="2340242"/>
            <a:ext cx="7772400" cy="1470025"/>
          </a:xfrm>
        </p:spPr>
        <p:txBody>
          <a:bodyPr>
            <a:normAutofit/>
          </a:bodyPr>
          <a:lstStyle>
            <a:lvl1pPr>
              <a:defRPr sz="4200" b="0" i="0" kern="1800" spc="250">
                <a:solidFill>
                  <a:srgbClr val="285F30"/>
                </a:solidFill>
                <a:effectLst>
                  <a:outerShdw blurRad="50800" dist="38100" dir="2700000" algn="tl" rotWithShape="0">
                    <a:srgbClr val="000000">
                      <a:alpha val="43000"/>
                    </a:srgbClr>
                  </a:outerShdw>
                </a:effectLst>
                <a:latin typeface="Helvetica Neue Medium"/>
                <a:cs typeface="Helvetica Neue Medium"/>
              </a:defRPr>
            </a:lvl1pPr>
          </a:lstStyle>
          <a:p>
            <a:r>
              <a:rPr lang="fr-CH" dirty="0" smtClean="0"/>
              <a:t>CLICK TO EDIT MASTER TITLE STYLE</a:t>
            </a:r>
            <a:endParaRPr lang="en-US" dirty="0"/>
          </a:p>
        </p:txBody>
      </p:sp>
      <p:sp>
        <p:nvSpPr>
          <p:cNvPr id="3" name="Subtitle 2"/>
          <p:cNvSpPr>
            <a:spLocks noGrp="1"/>
          </p:cNvSpPr>
          <p:nvPr>
            <p:ph type="subTitle" idx="1"/>
          </p:nvPr>
        </p:nvSpPr>
        <p:spPr>
          <a:xfrm>
            <a:off x="1371600" y="5179383"/>
            <a:ext cx="6400800" cy="625061"/>
          </a:xfrm>
        </p:spPr>
        <p:txBody>
          <a:bodyPr/>
          <a:lstStyle>
            <a:lvl1pPr marL="0" indent="0" algn="ctr">
              <a:buNone/>
              <a:defRPr>
                <a:solidFill>
                  <a:schemeClr val="bg2">
                    <a:lumMod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H" smtClean="0"/>
              <a:t>Click to edit Master subtitle style</a:t>
            </a:r>
            <a:endParaRPr lang="en-US" dirty="0"/>
          </a:p>
        </p:txBody>
      </p:sp>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8665269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pic>
        <p:nvPicPr>
          <p:cNvPr id="11" name="Picture 10" descr="Leaf5_fullpage13.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27202464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H"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H" smtClean="0"/>
              <a:t>Click to edit Master text styles</a:t>
            </a:r>
          </a:p>
        </p:txBody>
      </p:sp>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11553254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5" name="Date Placeholder 4"/>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15849149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H"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7" name="Date Placeholder 6"/>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36838021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smtClean="0"/>
              <a:t>Click to edit Master title style</a:t>
            </a:r>
            <a:endParaRPr lang="en-US"/>
          </a:p>
        </p:txBody>
      </p:sp>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5301003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9133086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H"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H" smtClean="0"/>
              <a:t>Click to edit Master text styles</a:t>
            </a:r>
          </a:p>
        </p:txBody>
      </p:sp>
      <p:sp>
        <p:nvSpPr>
          <p:cNvPr id="5" name="Date Placeholder 4"/>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33616836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H"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CH"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H" smtClean="0"/>
              <a:t>Click to edit Master text styles</a:t>
            </a:r>
          </a:p>
        </p:txBody>
      </p:sp>
      <p:sp>
        <p:nvSpPr>
          <p:cNvPr id="5" name="Date Placeholder 4"/>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5817196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33807569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H"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77798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6" name="Picture 5" descr="Leaf3_fullpage7.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6540087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x" type="tx">
  <p:cSld name="tx">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r>
              <a:rPr lang="fr-CH" smtClean="0"/>
              <a:t>Click to edit Master title style</a:t>
            </a:r>
            <a:endParaRPr/>
          </a:p>
        </p:txBody>
      </p:sp>
      <p:sp>
        <p:nvSpPr>
          <p:cNvPr id="12" name="Shape 12"/>
          <p:cNvSpPr txBox="1">
            <a:spLocks noGrp="1"/>
          </p:cNvSpPr>
          <p:nvPr>
            <p:ph type="body" idx="1"/>
          </p:nvPr>
        </p:nvSpPr>
        <p:spPr>
          <a:xfrm>
            <a:off x="457200" y="1600200"/>
            <a:ext cx="8229600" cy="4967700"/>
          </a:xfrm>
          <a:prstGeom prst="rect">
            <a:avLst/>
          </a:prstGeom>
          <a:noFill/>
          <a:ln>
            <a:noFill/>
          </a:ln>
        </p:spPr>
        <p:txBody>
          <a:bodyPr lIns="91425" tIns="91425" rIns="91425" bIns="91425" anchor="t" anchorCtr="0"/>
          <a:lstStyle>
            <a:lvl1pPr rtl="0">
              <a:defRPr/>
            </a:lvl1pPr>
            <a:lvl2pPr rtl="0">
              <a:defRPr/>
            </a:lvl2pPr>
            <a:lvl3pPr rtl="0">
              <a:defRPr/>
            </a:lvl3pPr>
            <a:lvl4pPr rtl="0">
              <a:defRPr/>
            </a:lvl4pPr>
            <a:lvl5pPr rtl="0">
              <a:defRPr sz="1800"/>
            </a:lvl5pPr>
            <a:lvl6pPr rtl="0">
              <a:defRPr sz="1800"/>
            </a:lvl6pPr>
            <a:lvl7pPr rtl="0">
              <a:defRPr sz="1800"/>
            </a:lvl7pPr>
            <a:lvl8pPr rtl="0">
              <a:defRPr sz="1800"/>
            </a:lvl8pPr>
            <a:lvl9pPr rtl="0">
              <a:defRPr sz="1800"/>
            </a:lvl9pPr>
          </a:lstStyle>
          <a:p>
            <a:pPr lvl="0"/>
            <a:r>
              <a:rPr lang="fr-CH" smtClean="0"/>
              <a:t>Click to edit Master text styles</a:t>
            </a:r>
          </a:p>
        </p:txBody>
      </p:sp>
    </p:spTree>
    <p:extLst>
      <p:ext uri="{BB962C8B-B14F-4D97-AF65-F5344CB8AC3E}">
        <p14:creationId xmlns:p14="http://schemas.microsoft.com/office/powerpoint/2010/main" xmlns="" val="3686838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7" name="Picture 6" descr="Leaf_cover.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1462939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pic>
        <p:nvPicPr>
          <p:cNvPr id="6" name="Picture 5" descr="Leaf5_fullpage15.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795202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pic>
        <p:nvPicPr>
          <p:cNvPr id="6" name="Picture 5" descr="Leaf5_fullpage15.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7" name="Title 1"/>
          <p:cNvSpPr>
            <a:spLocks noGrp="1"/>
          </p:cNvSpPr>
          <p:nvPr>
            <p:ph type="title"/>
          </p:nvPr>
        </p:nvSpPr>
        <p:spPr>
          <a:xfrm>
            <a:off x="457200" y="180942"/>
            <a:ext cx="6892925" cy="614362"/>
          </a:xfrm>
        </p:spPr>
        <p:txBody>
          <a:bodyPr>
            <a:noAutofit/>
          </a:bodyPr>
          <a:lstStyle>
            <a:lvl1pPr algn="l">
              <a:defRPr/>
            </a:lvl1pPr>
          </a:lstStyle>
          <a:p>
            <a:r>
              <a:rPr lang="fr-CH" sz="4200" b="1" smtClean="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rPr>
              <a:t>Click to edit Master title style</a:t>
            </a:r>
            <a:endParaRPr lang="en-GB" sz="42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xmlns="" val="4287272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pic>
        <p:nvPicPr>
          <p:cNvPr id="2" name="Picture 1" descr="Leaf5_fullpage14.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3769345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pic>
        <p:nvPicPr>
          <p:cNvPr id="6" name="Picture 5" descr="Leaf5_fullpage15.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3468221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pic>
        <p:nvPicPr>
          <p:cNvPr id="2" name="Picture 1" descr="Leaf5_fullpage14.jpg"/>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Date Placeholder 2"/>
          <p:cNvSpPr>
            <a:spLocks noGrp="1"/>
          </p:cNvSpPr>
          <p:nvPr>
            <p:ph type="dt" sz="half" idx="10"/>
          </p:nvPr>
        </p:nvSpPr>
        <p:spPr/>
        <p:txBody>
          <a:bodyPr/>
          <a:lstStyle/>
          <a:p>
            <a:fld id="{56C84032-2427-B749-AEE9-A70223192715}" type="datetimeFigureOut">
              <a:rPr lang="en-US" smtClean="0"/>
              <a:pPr/>
              <a:t>10/24/2017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17112-0BBC-CD41-90CF-8B6E80C642C3}" type="slidenum">
              <a:rPr lang="en-US" smtClean="0"/>
              <a:pPr/>
              <a:t>‹#›</a:t>
            </a:fld>
            <a:endParaRPr lang="en-US"/>
          </a:p>
        </p:txBody>
      </p:sp>
      <p:sp>
        <p:nvSpPr>
          <p:cNvPr id="9" name="Title 1"/>
          <p:cNvSpPr>
            <a:spLocks noGrp="1"/>
          </p:cNvSpPr>
          <p:nvPr>
            <p:ph type="title"/>
          </p:nvPr>
        </p:nvSpPr>
        <p:spPr>
          <a:xfrm>
            <a:off x="457200" y="85899"/>
            <a:ext cx="6732997" cy="994179"/>
          </a:xfrm>
        </p:spPr>
        <p:txBody>
          <a:bodyPr>
            <a:normAutofit/>
          </a:bodyPr>
          <a:lstStyle>
            <a:lvl1pPr algn="l">
              <a:defRPr sz="3600">
                <a:ln w="3175">
                  <a:solidFill>
                    <a:srgbClr val="285F30"/>
                  </a:solidFill>
                </a:ln>
                <a:solidFill>
                  <a:srgbClr val="32733C"/>
                </a:solidFill>
              </a:defRPr>
            </a:lvl1pPr>
          </a:lstStyle>
          <a:p>
            <a:r>
              <a:rPr lang="fr-CH" smtClean="0"/>
              <a:t>Click to edit Master title style</a:t>
            </a:r>
            <a:endParaRPr lang="en-US" dirty="0"/>
          </a:p>
        </p:txBody>
      </p:sp>
      <p:sp>
        <p:nvSpPr>
          <p:cNvPr id="10" name="Content Placeholder 2"/>
          <p:cNvSpPr>
            <a:spLocks noGrp="1"/>
          </p:cNvSpPr>
          <p:nvPr>
            <p:ph idx="1"/>
          </p:nvPr>
        </p:nvSpPr>
        <p:spPr>
          <a:xfrm>
            <a:off x="457200" y="1600200"/>
            <a:ext cx="8229600" cy="4525963"/>
          </a:xfrm>
        </p:spPr>
        <p:txBody>
          <a:bodyPr>
            <a:normAutofit/>
          </a:bodyPr>
          <a:lstStyle>
            <a:lvl1pPr marL="342900" indent="-342900">
              <a:lnSpc>
                <a:spcPct val="110000"/>
              </a:lnSpc>
              <a:spcBef>
                <a:spcPts val="300"/>
              </a:spcBef>
              <a:spcAft>
                <a:spcPts val="300"/>
              </a:spcAft>
              <a:buSzPct val="79000"/>
              <a:buFont typeface="Wingdings" charset="2"/>
              <a:buChar char="§"/>
              <a:defRPr sz="2600">
                <a:solidFill>
                  <a:schemeClr val="tx1">
                    <a:lumMod val="85000"/>
                    <a:lumOff val="15000"/>
                  </a:schemeClr>
                </a:solidFill>
              </a:defRPr>
            </a:lvl1pPr>
            <a:lvl2pPr marL="742950" indent="-285750">
              <a:lnSpc>
                <a:spcPct val="110000"/>
              </a:lnSpc>
              <a:spcBef>
                <a:spcPts val="300"/>
              </a:spcBef>
              <a:spcAft>
                <a:spcPts val="300"/>
              </a:spcAft>
              <a:buSzPct val="79000"/>
              <a:buFont typeface="Wingdings" charset="2"/>
              <a:buChar char="§"/>
              <a:defRPr sz="2400">
                <a:solidFill>
                  <a:schemeClr val="tx1">
                    <a:lumMod val="85000"/>
                    <a:lumOff val="15000"/>
                  </a:schemeClr>
                </a:solidFill>
              </a:defRPr>
            </a:lvl2pPr>
            <a:lvl3pPr marL="11430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3pPr>
            <a:lvl4pPr marL="16002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4pPr>
            <a:lvl5pPr marL="2057400" indent="-228600">
              <a:lnSpc>
                <a:spcPct val="110000"/>
              </a:lnSpc>
              <a:spcBef>
                <a:spcPts val="300"/>
              </a:spcBef>
              <a:spcAft>
                <a:spcPts val="300"/>
              </a:spcAft>
              <a:buSzPct val="79000"/>
              <a:buFont typeface="Wingdings" charset="2"/>
              <a:buChar char="§"/>
              <a:defRPr sz="2400">
                <a:solidFill>
                  <a:schemeClr val="tx1">
                    <a:lumMod val="85000"/>
                    <a:lumOff val="15000"/>
                  </a:schemeClr>
                </a:solidFill>
              </a:defRPr>
            </a:lvl5p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dirty="0"/>
          </a:p>
        </p:txBody>
      </p:sp>
    </p:spTree>
    <p:extLst>
      <p:ext uri="{BB962C8B-B14F-4D97-AF65-F5344CB8AC3E}">
        <p14:creationId xmlns:p14="http://schemas.microsoft.com/office/powerpoint/2010/main" xmlns="" val="778655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H"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H" smtClean="0"/>
              <a:t>Click to edit Master text styles</a:t>
            </a:r>
          </a:p>
          <a:p>
            <a:pPr lvl="1"/>
            <a:r>
              <a:rPr lang="fr-CH" smtClean="0"/>
              <a:t>Second level</a:t>
            </a:r>
          </a:p>
          <a:p>
            <a:pPr lvl="2"/>
            <a:r>
              <a:rPr lang="fr-CH" smtClean="0"/>
              <a:t>Third level</a:t>
            </a:r>
          </a:p>
          <a:p>
            <a:pPr lvl="3"/>
            <a:r>
              <a:rPr lang="fr-CH" smtClean="0"/>
              <a:t>Fourth level</a:t>
            </a:r>
          </a:p>
          <a:p>
            <a:pPr lvl="4"/>
            <a:r>
              <a:rPr lang="fr-CH"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C84032-2427-B749-AEE9-A70223192715}" type="datetimeFigureOut">
              <a:rPr lang="en-US" smtClean="0"/>
              <a:pPr/>
              <a:t>10/24/2017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B17112-0BBC-CD41-90CF-8B6E80C642C3}" type="slidenum">
              <a:rPr lang="en-US" smtClean="0"/>
              <a:pPr/>
              <a:t>‹#›</a:t>
            </a:fld>
            <a:endParaRPr lang="en-US"/>
          </a:p>
        </p:txBody>
      </p:sp>
    </p:spTree>
    <p:extLst>
      <p:ext uri="{BB962C8B-B14F-4D97-AF65-F5344CB8AC3E}">
        <p14:creationId xmlns:p14="http://schemas.microsoft.com/office/powerpoint/2010/main" xmlns="" val="2657281840"/>
      </p:ext>
    </p:extLst>
  </p:cSld>
  <p:clrMap bg1="lt1" tx1="dk1" bg2="lt2" tx2="dk2" accent1="accent1" accent2="accent2" accent3="accent3" accent4="accent4" accent5="accent5" accent6="accent6" hlink="hlink" folHlink="folHlink"/>
  <p:sldLayoutIdLst>
    <p:sldLayoutId id="2147483649" r:id="rId1"/>
    <p:sldLayoutId id="2147483700" r:id="rId2"/>
    <p:sldLayoutId id="2147483684" r:id="rId3"/>
    <p:sldLayoutId id="2147483708" r:id="rId4"/>
    <p:sldLayoutId id="2147483702" r:id="rId5"/>
    <p:sldLayoutId id="2147483709" r:id="rId6"/>
    <p:sldLayoutId id="2147483703" r:id="rId7"/>
    <p:sldLayoutId id="2147483686" r:id="rId8"/>
    <p:sldLayoutId id="2147483678" r:id="rId9"/>
    <p:sldLayoutId id="2147483704" r:id="rId10"/>
    <p:sldLayoutId id="2147483677" r:id="rId11"/>
    <p:sldLayoutId id="2147483705" r:id="rId12"/>
    <p:sldLayoutId id="2147483706" r:id="rId13"/>
    <p:sldLayoutId id="2147483685" r:id="rId14"/>
    <p:sldLayoutId id="2147483707" r:id="rId15"/>
    <p:sldLayoutId id="2147483699" r:id="rId16"/>
    <p:sldLayoutId id="2147483698" r:id="rId17"/>
    <p:sldLayoutId id="2147483687" r:id="rId18"/>
    <p:sldLayoutId id="2147483701" r:id="rId19"/>
    <p:sldLayoutId id="2147483680" r:id="rId20"/>
    <p:sldLayoutId id="2147483651" r:id="rId21"/>
    <p:sldLayoutId id="2147483652" r:id="rId22"/>
    <p:sldLayoutId id="2147483653" r:id="rId23"/>
    <p:sldLayoutId id="2147483654" r:id="rId24"/>
    <p:sldLayoutId id="2147483655" r:id="rId25"/>
    <p:sldLayoutId id="2147483656" r:id="rId26"/>
    <p:sldLayoutId id="2147483657" r:id="rId27"/>
    <p:sldLayoutId id="2147483658" r:id="rId28"/>
    <p:sldLayoutId id="2147483659" r:id="rId29"/>
    <p:sldLayoutId id="2147483668" r:id="rId3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hyperlink" Target="https://www.conserve-energy-future.com/environmental-management-systems.php" TargetMode="Externa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www.conserve-energy-future.com/causes-effects-solutions-of-land-pollution.php" TargetMode="External"/><Relationship Id="rId2" Type="http://schemas.openxmlformats.org/officeDocument/2006/relationships/hyperlink" Target="https://www.conserve-energy-future.com/causes-effects-solutions-of-air-pollution.php" TargetMode="External"/><Relationship Id="rId1" Type="http://schemas.openxmlformats.org/officeDocument/2006/relationships/slideLayout" Target="../slideLayouts/slideLayout5.xml"/><Relationship Id="rId4" Type="http://schemas.openxmlformats.org/officeDocument/2006/relationships/hyperlink" Target="https://www.conserve-energy-future.com/causes-and-effects-of-noise-pollution.php"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conserve-energy-future.com/causes-and-effects-of-urban-sprawl.php" TargetMode="External"/><Relationship Id="rId2" Type="http://schemas.openxmlformats.org/officeDocument/2006/relationships/hyperlink" Target="https://www.conserve-energy-future.com/various-deforestation-facts.php"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nserve-energy-future.com/what-is-biodiversity.php" TargetMode="External"/><Relationship Id="rId2" Type="http://schemas.openxmlformats.org/officeDocument/2006/relationships/hyperlink" Target="https://www.conserve-energy-future.com/top-10-worst-toxic-pollution-problems.php"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www.conserve-energy-future.com/most-endangered-species-on-earth.php"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36000" y="1163216"/>
            <a:ext cx="9180000" cy="5760000"/>
          </a:xfrm>
          <a:prstGeom prst="rect">
            <a:avLst/>
          </a:prstGeom>
          <a:gradFill flip="none" rotWithShape="1">
            <a:gsLst>
              <a:gs pos="0">
                <a:srgbClr val="92D050"/>
              </a:gs>
              <a:gs pos="20000">
                <a:schemeClr val="accent3">
                  <a:lumMod val="60000"/>
                  <a:lumOff val="40000"/>
                </a:schemeClr>
              </a:gs>
              <a:gs pos="100000">
                <a:srgbClr val="4FA219"/>
              </a:gs>
            </a:gsLst>
            <a:lin ang="16200000" scaled="0"/>
            <a:tileRect/>
          </a:gradFill>
          <a:ln>
            <a:noFill/>
          </a:ln>
          <a:extLst>
            <a:ext uri="{FAA26D3D-D897-4be2-8F04-BA451C77F1D7}">
              <ma14:placeholderFlag xmlns:ma14="http://schemas.microsoft.com/office/mac/drawingml/2011/main" xmlns="" val="1"/>
            </a:ext>
          </a:extLst>
        </p:spPr>
        <p:txBody>
          <a:bodyPr anchor="ctr">
            <a:normAutofit fontScale="97500"/>
          </a:bodyPr>
          <a:lstStyle>
            <a:lvl1pPr algn="ctr" defTabSz="457200" rtl="0" fontAlgn="base">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a:lstStyle>
          <a:p>
            <a:pPr>
              <a:defRPr/>
            </a:pPr>
            <a:endParaRPr lang="en-US" sz="4200" b="1" dirty="0">
              <a:solidFill>
                <a:srgbClr val="285F30"/>
              </a:solidFill>
              <a:latin typeface="Calibri" charset="0"/>
            </a:endParaRPr>
          </a:p>
        </p:txBody>
      </p:sp>
      <p:sp>
        <p:nvSpPr>
          <p:cNvPr id="6" name="Subtitle 2"/>
          <p:cNvSpPr txBox="1">
            <a:spLocks/>
          </p:cNvSpPr>
          <p:nvPr/>
        </p:nvSpPr>
        <p:spPr>
          <a:xfrm>
            <a:off x="764309" y="1841025"/>
            <a:ext cx="8179666" cy="2202191"/>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3000" b="1" dirty="0" smtClean="0">
                <a:solidFill>
                  <a:schemeClr val="bg1"/>
                </a:solidFill>
                <a:effectLst>
                  <a:outerShdw blurRad="53975" dist="38100" dir="2700000" algn="tl" rotWithShape="0">
                    <a:scrgbClr r="0" g="0" b="0">
                      <a:alpha val="50000"/>
                    </a:scrgbClr>
                  </a:outerShdw>
                </a:effectLst>
                <a:latin typeface="Calibri" charset="0"/>
              </a:rPr>
              <a:t>Sustainable </a:t>
            </a:r>
            <a:r>
              <a:rPr lang="en-US" sz="3000" b="1" dirty="0">
                <a:solidFill>
                  <a:schemeClr val="bg1"/>
                </a:solidFill>
                <a:effectLst>
                  <a:outerShdw blurRad="53975" dist="38100" dir="2700000" algn="tl" rotWithShape="0">
                    <a:scrgbClr r="0" g="0" b="0">
                      <a:alpha val="50000"/>
                    </a:scrgbClr>
                  </a:outerShdw>
                </a:effectLst>
                <a:latin typeface="Calibri" charset="0"/>
              </a:rPr>
              <a:t>Development &amp; Ethics</a:t>
            </a:r>
          </a:p>
          <a:p>
            <a:pPr marL="0" indent="0" algn="ctr">
              <a:buNone/>
            </a:pPr>
            <a:endParaRPr lang="en-US" sz="2400" b="1" dirty="0">
              <a:effectLst>
                <a:outerShdw blurRad="53975" dist="38100" dir="2700000" algn="tl" rotWithShape="0">
                  <a:scrgbClr r="0" g="0" b="0">
                    <a:alpha val="50000"/>
                  </a:scrgbClr>
                </a:outerShdw>
              </a:effectLst>
            </a:endParaRPr>
          </a:p>
        </p:txBody>
      </p:sp>
      <p:sp>
        <p:nvSpPr>
          <p:cNvPr id="7" name="Subtitle 2"/>
          <p:cNvSpPr txBox="1">
            <a:spLocks/>
          </p:cNvSpPr>
          <p:nvPr/>
        </p:nvSpPr>
        <p:spPr>
          <a:xfrm>
            <a:off x="764309" y="4819658"/>
            <a:ext cx="7026227" cy="1648169"/>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300"/>
              </a:spcBef>
              <a:spcAft>
                <a:spcPts val="200"/>
              </a:spcAft>
              <a:buNone/>
            </a:pPr>
            <a:r>
              <a:rPr lang="en-US" sz="2500" b="1" dirty="0" smtClean="0">
                <a:solidFill>
                  <a:srgbClr val="32733C"/>
                </a:solidFill>
              </a:rPr>
              <a:t>IIIT</a:t>
            </a:r>
            <a:r>
              <a:rPr lang="en-US" sz="1600" b="1" dirty="0" smtClean="0">
                <a:solidFill>
                  <a:srgbClr val="32733C"/>
                </a:solidFill>
              </a:rPr>
              <a:t>DM</a:t>
            </a:r>
          </a:p>
          <a:p>
            <a:pPr marL="0" indent="0">
              <a:spcBef>
                <a:spcPts val="300"/>
              </a:spcBef>
              <a:spcAft>
                <a:spcPts val="200"/>
              </a:spcAft>
              <a:buNone/>
            </a:pPr>
            <a:r>
              <a:rPr lang="en-US" sz="1600" b="1" dirty="0" smtClean="0">
                <a:solidFill>
                  <a:srgbClr val="32733C"/>
                </a:solidFill>
                <a:latin typeface="Calibri" charset="0"/>
              </a:rPr>
              <a:t>PROFESSIONAL ETHICS FOR ENGINEERS</a:t>
            </a:r>
          </a:p>
          <a:p>
            <a:pPr marL="0" indent="0">
              <a:spcBef>
                <a:spcPts val="300"/>
              </a:spcBef>
              <a:spcAft>
                <a:spcPts val="200"/>
              </a:spcAft>
              <a:buNone/>
            </a:pPr>
            <a:r>
              <a:rPr lang="en-US" sz="1600" b="1" dirty="0" smtClean="0">
                <a:solidFill>
                  <a:srgbClr val="32733C"/>
                </a:solidFill>
                <a:latin typeface="Calibri" charset="0"/>
              </a:rPr>
              <a:t>ENVIRONMENTAL ETHICS</a:t>
            </a:r>
            <a:endParaRPr lang="en-US" sz="1600" dirty="0">
              <a:solidFill>
                <a:srgbClr val="285F30"/>
              </a:solidFill>
              <a:latin typeface="Calibri"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Autofit/>
          </a:bodyPr>
          <a:lstStyle/>
          <a:p>
            <a:r>
              <a:rPr lang="en-US" sz="3300" dirty="0" smtClean="0"/>
              <a:t>Tools to Support Sustainable Development in REDD+</a:t>
            </a:r>
            <a:endParaRPr lang="en-US" sz="3300" dirty="0"/>
          </a:p>
        </p:txBody>
      </p:sp>
      <p:sp>
        <p:nvSpPr>
          <p:cNvPr id="10" name="Content Placeholder 9"/>
          <p:cNvSpPr>
            <a:spLocks noGrp="1"/>
          </p:cNvSpPr>
          <p:nvPr>
            <p:ph idx="1"/>
          </p:nvPr>
        </p:nvSpPr>
        <p:spPr>
          <a:xfrm>
            <a:off x="457200" y="1600200"/>
            <a:ext cx="8229600" cy="5059907"/>
          </a:xfrm>
        </p:spPr>
        <p:txBody>
          <a:bodyPr>
            <a:normAutofit/>
          </a:bodyPr>
          <a:lstStyle/>
          <a:p>
            <a:pPr marL="0" indent="0">
              <a:buNone/>
            </a:pPr>
            <a:r>
              <a:rPr lang="en-MY" b="1" dirty="0"/>
              <a:t>Is REDD+ “conservation as development”?</a:t>
            </a:r>
          </a:p>
          <a:p>
            <a:pPr marL="0" indent="0">
              <a:buNone/>
            </a:pPr>
            <a:r>
              <a:rPr lang="en-MY" dirty="0"/>
              <a:t>Can environmental conservation be economic development at the same time</a:t>
            </a:r>
            <a:r>
              <a:rPr lang="en-MY" dirty="0" smtClean="0"/>
              <a:t>?</a:t>
            </a:r>
          </a:p>
          <a:p>
            <a:pPr marL="0" indent="0">
              <a:buNone/>
            </a:pPr>
            <a:r>
              <a:rPr lang="en-IN" sz="2000" b="1" dirty="0" smtClean="0"/>
              <a:t>Reducing emissions from deforestation and forest degradation </a:t>
            </a:r>
            <a:endParaRPr lang="en-MY" sz="2000" dirty="0"/>
          </a:p>
          <a:p>
            <a:pPr marL="0" indent="0">
              <a:buNone/>
            </a:pPr>
            <a:endParaRPr lang="en-MY" sz="2800" dirty="0" smtClean="0"/>
          </a:p>
          <a:p>
            <a:pPr>
              <a:buNone/>
            </a:pPr>
            <a:endParaRPr lang="en-US" sz="2800" dirty="0" smtClean="0"/>
          </a:p>
          <a:p>
            <a:pPr>
              <a:buNone/>
            </a:pPr>
            <a:endParaRPr lang="en-US" sz="2800" dirty="0" smtClean="0"/>
          </a:p>
        </p:txBody>
      </p:sp>
      <p:sp>
        <p:nvSpPr>
          <p:cNvPr id="7" name="Right Arrow Callout 6"/>
          <p:cNvSpPr/>
          <p:nvPr/>
        </p:nvSpPr>
        <p:spPr>
          <a:xfrm>
            <a:off x="610998" y="3476580"/>
            <a:ext cx="4532476" cy="2406420"/>
          </a:xfrm>
          <a:prstGeom prst="rightArrowCallout">
            <a:avLst/>
          </a:prstGeom>
          <a:ln/>
        </p:spPr>
        <p:style>
          <a:lnRef idx="0">
            <a:schemeClr val="accent5"/>
          </a:lnRef>
          <a:fillRef idx="3">
            <a:schemeClr val="accent5"/>
          </a:fillRef>
          <a:effectRef idx="3">
            <a:schemeClr val="accent5"/>
          </a:effectRef>
          <a:fontRef idx="minor">
            <a:schemeClr val="lt1"/>
          </a:fontRef>
        </p:style>
        <p:txBody>
          <a:bodyPr anchor="ctr"/>
          <a:lstStyle/>
          <a:p>
            <a:pPr algn="ctr">
              <a:defRPr/>
            </a:pPr>
            <a:endParaRPr lang="en-MY" dirty="0">
              <a:solidFill>
                <a:srgbClr val="FFFF00"/>
              </a:solidFill>
            </a:endParaRPr>
          </a:p>
        </p:txBody>
      </p:sp>
      <p:sp>
        <p:nvSpPr>
          <p:cNvPr id="8" name="Rounded Rectangle 7"/>
          <p:cNvSpPr/>
          <p:nvPr/>
        </p:nvSpPr>
        <p:spPr>
          <a:xfrm>
            <a:off x="1500166" y="3621166"/>
            <a:ext cx="1643062" cy="6429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Environmental conservation</a:t>
            </a:r>
            <a:endParaRPr lang="en-MY" dirty="0"/>
          </a:p>
        </p:txBody>
      </p:sp>
      <p:sp>
        <p:nvSpPr>
          <p:cNvPr id="9" name="Rounded Rectangle 8"/>
          <p:cNvSpPr/>
          <p:nvPr/>
        </p:nvSpPr>
        <p:spPr>
          <a:xfrm>
            <a:off x="1547664" y="5049926"/>
            <a:ext cx="1643062" cy="6429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Economic development</a:t>
            </a:r>
            <a:endParaRPr lang="en-MY" dirty="0"/>
          </a:p>
        </p:txBody>
      </p:sp>
      <p:sp>
        <p:nvSpPr>
          <p:cNvPr id="11" name="Up Arrow 10"/>
          <p:cNvSpPr/>
          <p:nvPr/>
        </p:nvSpPr>
        <p:spPr>
          <a:xfrm>
            <a:off x="1857356" y="4406984"/>
            <a:ext cx="285750" cy="50006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MY"/>
          </a:p>
        </p:txBody>
      </p:sp>
      <p:sp>
        <p:nvSpPr>
          <p:cNvPr id="12" name="Down Arrow 11"/>
          <p:cNvSpPr/>
          <p:nvPr/>
        </p:nvSpPr>
        <p:spPr>
          <a:xfrm>
            <a:off x="2571736" y="4478422"/>
            <a:ext cx="285750" cy="42862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MY"/>
          </a:p>
        </p:txBody>
      </p:sp>
      <p:sp>
        <p:nvSpPr>
          <p:cNvPr id="13" name="Oval 12"/>
          <p:cNvSpPr/>
          <p:nvPr/>
        </p:nvSpPr>
        <p:spPr>
          <a:xfrm>
            <a:off x="5535303" y="4049794"/>
            <a:ext cx="2286000" cy="1428750"/>
          </a:xfrm>
          <a:prstGeom prst="ellipse">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000" b="1" dirty="0">
                <a:solidFill>
                  <a:srgbClr val="17375E"/>
                </a:solidFill>
              </a:rPr>
              <a:t>Sustainable development</a:t>
            </a:r>
            <a:endParaRPr lang="en-MY" sz="2000" b="1" dirty="0">
              <a:solidFill>
                <a:srgbClr val="17375E"/>
              </a:solidFill>
            </a:endParaRPr>
          </a:p>
        </p:txBody>
      </p:sp>
      <p:sp>
        <p:nvSpPr>
          <p:cNvPr id="6" name="TextBox 5"/>
          <p:cNvSpPr txBox="1"/>
          <p:nvPr/>
        </p:nvSpPr>
        <p:spPr>
          <a:xfrm>
            <a:off x="754762" y="4484692"/>
            <a:ext cx="1047022" cy="430887"/>
          </a:xfrm>
          <a:prstGeom prst="rect">
            <a:avLst/>
          </a:prstGeom>
          <a:noFill/>
        </p:spPr>
        <p:txBody>
          <a:bodyPr wrap="square" rtlCol="0">
            <a:spAutoFit/>
          </a:bodyPr>
          <a:lstStyle/>
          <a:p>
            <a:r>
              <a:rPr lang="en-US" sz="2200" b="1" dirty="0" smtClean="0">
                <a:solidFill>
                  <a:srgbClr val="17375E"/>
                </a:solidFill>
              </a:rPr>
              <a:t>REDD+</a:t>
            </a:r>
            <a:endParaRPr lang="en-US" sz="2200" b="1" dirty="0">
              <a:solidFill>
                <a:srgbClr val="17375E"/>
              </a:solidFill>
            </a:endParaRPr>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p:cNvSpPr>
            <a:spLocks noGrp="1"/>
          </p:cNvSpPr>
          <p:nvPr>
            <p:ph type="title"/>
          </p:nvPr>
        </p:nvSpPr>
        <p:spPr>
          <a:noFill/>
        </p:spPr>
        <p:txBody>
          <a:bodyPr>
            <a:noAutofit/>
          </a:bodyPr>
          <a:lstStyle/>
          <a:p>
            <a:r>
              <a:rPr lang="en-US" sz="3000" dirty="0" smtClean="0"/>
              <a:t>Differing Environmental Ethics Perspectives </a:t>
            </a:r>
            <a:endParaRPr lang="en-US" sz="3000" dirty="0"/>
          </a:p>
        </p:txBody>
      </p:sp>
      <p:sp>
        <p:nvSpPr>
          <p:cNvPr id="5" name="Content Placeholder 4"/>
          <p:cNvSpPr>
            <a:spLocks noGrp="1"/>
          </p:cNvSpPr>
          <p:nvPr>
            <p:ph idx="1"/>
          </p:nvPr>
        </p:nvSpPr>
        <p:spPr>
          <a:xfrm>
            <a:off x="457200" y="1328040"/>
            <a:ext cx="8229600" cy="5283310"/>
          </a:xfrm>
        </p:spPr>
        <p:txBody>
          <a:bodyPr>
            <a:normAutofit fontScale="85000" lnSpcReduction="20000"/>
          </a:bodyPr>
          <a:lstStyle/>
          <a:p>
            <a:pPr marL="0" indent="0">
              <a:lnSpc>
                <a:spcPct val="130000"/>
              </a:lnSpc>
              <a:buNone/>
            </a:pPr>
            <a:r>
              <a:rPr lang="en-US" dirty="0"/>
              <a:t>Environmental ethicists define three value systems that differ sharply with regards </a:t>
            </a:r>
            <a:r>
              <a:rPr lang="en-US" dirty="0" smtClean="0"/>
              <a:t>to </a:t>
            </a:r>
            <a:r>
              <a:rPr lang="en-US" i="1" dirty="0" smtClean="0"/>
              <a:t>on </a:t>
            </a:r>
            <a:r>
              <a:rPr lang="en-US" i="1" dirty="0"/>
              <a:t>whom the ethics are </a:t>
            </a:r>
            <a:r>
              <a:rPr lang="en-US" i="1" dirty="0" smtClean="0"/>
              <a:t>centered</a:t>
            </a:r>
            <a:r>
              <a:rPr lang="en-US" dirty="0" smtClean="0"/>
              <a:t>:</a:t>
            </a:r>
            <a:endParaRPr lang="en-US" dirty="0"/>
          </a:p>
          <a:p>
            <a:pPr marL="0" indent="0">
              <a:lnSpc>
                <a:spcPct val="130000"/>
              </a:lnSpc>
              <a:buNone/>
            </a:pPr>
            <a:r>
              <a:rPr lang="en-US" b="1" dirty="0"/>
              <a:t>1. Anthropocentrism </a:t>
            </a:r>
            <a:r>
              <a:rPr lang="en-US" dirty="0"/>
              <a:t>– </a:t>
            </a:r>
            <a:r>
              <a:rPr lang="en-US" b="1" dirty="0">
                <a:solidFill>
                  <a:schemeClr val="accent2">
                    <a:lumMod val="75000"/>
                  </a:schemeClr>
                </a:solidFill>
              </a:rPr>
              <a:t>Human-centered</a:t>
            </a:r>
          </a:p>
          <a:p>
            <a:pPr>
              <a:lnSpc>
                <a:spcPct val="130000"/>
              </a:lnSpc>
            </a:pPr>
            <a:r>
              <a:rPr lang="en-US" dirty="0"/>
              <a:t>considers the effects of environmental actions on humans only</a:t>
            </a:r>
          </a:p>
          <a:p>
            <a:pPr>
              <a:lnSpc>
                <a:spcPct val="130000"/>
              </a:lnSpc>
            </a:pPr>
            <a:r>
              <a:rPr lang="en-US" dirty="0"/>
              <a:t>humans as more important than any other species</a:t>
            </a:r>
          </a:p>
          <a:p>
            <a:pPr marL="0" indent="0">
              <a:lnSpc>
                <a:spcPct val="130000"/>
              </a:lnSpc>
              <a:buNone/>
            </a:pPr>
            <a:r>
              <a:rPr lang="en-US" b="1" dirty="0"/>
              <a:t>2. Biocentrism – </a:t>
            </a:r>
            <a:r>
              <a:rPr lang="en-US" b="1" dirty="0">
                <a:solidFill>
                  <a:srgbClr val="953735"/>
                </a:solidFill>
              </a:rPr>
              <a:t>Life-centered</a:t>
            </a:r>
          </a:p>
          <a:p>
            <a:pPr>
              <a:lnSpc>
                <a:spcPct val="130000"/>
              </a:lnSpc>
            </a:pPr>
            <a:r>
              <a:rPr lang="en-US" dirty="0"/>
              <a:t>considers the effects of environmental actions on all living things</a:t>
            </a:r>
          </a:p>
          <a:p>
            <a:pPr>
              <a:lnSpc>
                <a:spcPct val="130000"/>
              </a:lnSpc>
            </a:pPr>
            <a:r>
              <a:rPr lang="en-US" dirty="0"/>
              <a:t>all species are important elements in a system of interdependence</a:t>
            </a:r>
          </a:p>
          <a:p>
            <a:pPr marL="0" indent="0">
              <a:lnSpc>
                <a:spcPct val="130000"/>
              </a:lnSpc>
              <a:buNone/>
            </a:pPr>
            <a:r>
              <a:rPr lang="en-US" b="1" dirty="0"/>
              <a:t>3. </a:t>
            </a:r>
            <a:r>
              <a:rPr lang="en-US" b="1" dirty="0" err="1"/>
              <a:t>Ecocentrism</a:t>
            </a:r>
            <a:r>
              <a:rPr lang="en-US" b="1" dirty="0"/>
              <a:t> – </a:t>
            </a:r>
            <a:r>
              <a:rPr lang="en-US" b="1" dirty="0">
                <a:solidFill>
                  <a:srgbClr val="953735"/>
                </a:solidFill>
              </a:rPr>
              <a:t>Ecosystem-centered</a:t>
            </a:r>
          </a:p>
          <a:p>
            <a:pPr>
              <a:lnSpc>
                <a:spcPct val="130000"/>
              </a:lnSpc>
            </a:pPr>
            <a:r>
              <a:rPr lang="en-US" dirty="0"/>
              <a:t>considers the effects of environmental actions on all components of our environment, both living and nonliving</a:t>
            </a:r>
          </a:p>
          <a:p>
            <a:pPr>
              <a:lnSpc>
                <a:spcPct val="130000"/>
              </a:lnSpc>
            </a:pPr>
            <a:r>
              <a:rPr lang="en-US" dirty="0"/>
              <a:t>totality is more important than individuality </a:t>
            </a:r>
          </a:p>
          <a:p>
            <a:pPr>
              <a:lnSpc>
                <a:spcPct val="130000"/>
              </a:lnSpc>
            </a:pPr>
            <a:endParaRPr lang="en-US" dirty="0"/>
          </a:p>
        </p:txBody>
      </p:sp>
    </p:spTree>
    <p:extLst>
      <p:ext uri="{BB962C8B-B14F-4D97-AF65-F5344CB8AC3E}">
        <p14:creationId xmlns:p14="http://schemas.microsoft.com/office/powerpoint/2010/main" xmlns="" val="17330290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Causes of Environmental Degradation</a:t>
            </a:r>
            <a:br>
              <a:rPr lang="en-IN" dirty="0" smtClean="0"/>
            </a:br>
            <a:endParaRPr lang="en-IN" dirty="0"/>
          </a:p>
        </p:txBody>
      </p:sp>
      <p:sp>
        <p:nvSpPr>
          <p:cNvPr id="3" name="Content Placeholder 2"/>
          <p:cNvSpPr>
            <a:spLocks noGrp="1"/>
          </p:cNvSpPr>
          <p:nvPr>
            <p:ph idx="1"/>
          </p:nvPr>
        </p:nvSpPr>
        <p:spPr>
          <a:xfrm>
            <a:off x="457200" y="914400"/>
            <a:ext cx="8229600" cy="5595582"/>
          </a:xfrm>
        </p:spPr>
        <p:txBody>
          <a:bodyPr/>
          <a:lstStyle/>
          <a:p>
            <a:pPr algn="just"/>
            <a:r>
              <a:rPr lang="en-IN" b="1" dirty="0" smtClean="0"/>
              <a:t>1. Land Disturbance:</a:t>
            </a:r>
            <a:r>
              <a:rPr lang="en-IN" dirty="0" smtClean="0"/>
              <a:t> A more basic cause of environmental degradation is land damage. Numerous weedy plant </a:t>
            </a:r>
            <a:r>
              <a:rPr lang="en-IN" dirty="0" smtClean="0"/>
              <a:t>species are </a:t>
            </a:r>
            <a:r>
              <a:rPr lang="en-IN" dirty="0" smtClean="0"/>
              <a:t>both foreign and obtrusive. A rupture in the </a:t>
            </a:r>
            <a:r>
              <a:rPr lang="en-IN" dirty="0" smtClean="0">
                <a:hlinkClick r:id="rId2"/>
              </a:rPr>
              <a:t>environmental</a:t>
            </a:r>
            <a:r>
              <a:rPr lang="en-IN" dirty="0" smtClean="0"/>
              <a:t> surroundings provides for them a chance to start growing and spreading. These plants can assume control over nature, eliminating the local greenery. The result is territory with a solitary predominant plant which doesn’t give satisfactory food assets to all the environmental life. Whole environments can be destroyed because of these invasive species.</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36979" y="887105"/>
            <a:ext cx="7642745" cy="3785652"/>
          </a:xfrm>
          <a:prstGeom prst="rect">
            <a:avLst/>
          </a:prstGeom>
        </p:spPr>
        <p:txBody>
          <a:bodyPr wrap="square">
            <a:spAutoFit/>
          </a:bodyPr>
          <a:lstStyle/>
          <a:p>
            <a:r>
              <a:rPr lang="en-IN" b="1" dirty="0" smtClean="0"/>
              <a:t>2</a:t>
            </a:r>
            <a:r>
              <a:rPr lang="en-IN" sz="2400" b="1" dirty="0" smtClean="0"/>
              <a:t>. Pollution:</a:t>
            </a:r>
            <a:r>
              <a:rPr lang="en-IN" sz="2400" dirty="0" smtClean="0"/>
              <a:t> Pollution, in whatever form, whether it is air, water, land or noise is harmful for the environment. </a:t>
            </a:r>
            <a:r>
              <a:rPr lang="en-IN" sz="2400" dirty="0" smtClean="0">
                <a:hlinkClick r:id="rId2"/>
              </a:rPr>
              <a:t>Air pollution</a:t>
            </a:r>
            <a:r>
              <a:rPr lang="en-IN" sz="2400" dirty="0" smtClean="0"/>
              <a:t> pollutes the air that we breathe which causes health issues. Water pollution degrades the quality of water that we use for drinking purposes. </a:t>
            </a:r>
            <a:r>
              <a:rPr lang="en-IN" sz="2400" dirty="0" smtClean="0">
                <a:hlinkClick r:id="rId3"/>
              </a:rPr>
              <a:t>Land pollution</a:t>
            </a:r>
            <a:r>
              <a:rPr lang="en-IN" sz="2400" dirty="0" smtClean="0"/>
              <a:t> results in degradation of earth’s surface as a result of human activities. </a:t>
            </a:r>
            <a:r>
              <a:rPr lang="en-IN" sz="2400" dirty="0" smtClean="0">
                <a:hlinkClick r:id="rId4"/>
              </a:rPr>
              <a:t>Noise pollution</a:t>
            </a:r>
            <a:r>
              <a:rPr lang="en-IN" sz="2400" dirty="0" smtClean="0"/>
              <a:t> can cause irreparable damage to our ears when exposed to continuous large sounds like honking of vehicles on a busy road or machines producing large noise in a factory or a mill.</a:t>
            </a:r>
            <a:endParaRPr lang="en-IN" sz="2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0501" y="1105469"/>
            <a:ext cx="7915702" cy="4524315"/>
          </a:xfrm>
          <a:prstGeom prst="rect">
            <a:avLst/>
          </a:prstGeom>
        </p:spPr>
        <p:txBody>
          <a:bodyPr wrap="square">
            <a:spAutoFit/>
          </a:bodyPr>
          <a:lstStyle/>
          <a:p>
            <a:pPr algn="just"/>
            <a:r>
              <a:rPr lang="en-IN" sz="3600" b="1" dirty="0" smtClean="0"/>
              <a:t>3</a:t>
            </a:r>
            <a:r>
              <a:rPr lang="en-IN" sz="2800" b="1" dirty="0" smtClean="0"/>
              <a:t>. Overpopulation:</a:t>
            </a:r>
            <a:r>
              <a:rPr lang="en-IN" sz="2800" dirty="0" smtClean="0"/>
              <a:t> Rapid population growth puts strain on natural resources which results in degradation of our environment. Mortality rate has gone down due to better medical facilities which has resulted in increased lifespan. More population simple means more demand for food, clothes and shelter. You need more space to grow food and provide homes to millions of people. This results in deforestation which is another factor of environmental degradation.</a:t>
            </a:r>
            <a:endParaRPr lang="en-IN"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6037" y="982638"/>
            <a:ext cx="7833814" cy="1569660"/>
          </a:xfrm>
          <a:prstGeom prst="rect">
            <a:avLst/>
          </a:prstGeom>
        </p:spPr>
        <p:txBody>
          <a:bodyPr wrap="square">
            <a:spAutoFit/>
          </a:bodyPr>
          <a:lstStyle/>
          <a:p>
            <a:r>
              <a:rPr lang="en-IN" sz="2400" b="1" dirty="0" smtClean="0"/>
              <a:t>4.Landfills</a:t>
            </a:r>
            <a:r>
              <a:rPr lang="en-IN" sz="2400" b="1" dirty="0" smtClean="0"/>
              <a:t>:</a:t>
            </a:r>
            <a:r>
              <a:rPr lang="en-IN" sz="2400" dirty="0" smtClean="0"/>
              <a:t> Landfills pollute the environment and destroy the beauty of the city. Landfills come within the city due the large amount of waste that gets generated by households, industries, factories and hospitals</a:t>
            </a:r>
            <a:r>
              <a:rPr lang="en-IN" sz="2400" dirty="0" smtClean="0"/>
              <a:t>.</a:t>
            </a:r>
            <a:endParaRPr lang="en-IN" sz="2400" dirty="0"/>
          </a:p>
        </p:txBody>
      </p:sp>
      <p:sp>
        <p:nvSpPr>
          <p:cNvPr id="5" name="Rectangle 4"/>
          <p:cNvSpPr/>
          <p:nvPr/>
        </p:nvSpPr>
        <p:spPr>
          <a:xfrm>
            <a:off x="696037" y="2552298"/>
            <a:ext cx="7833814" cy="3046988"/>
          </a:xfrm>
          <a:prstGeom prst="rect">
            <a:avLst/>
          </a:prstGeom>
        </p:spPr>
        <p:txBody>
          <a:bodyPr wrap="square">
            <a:spAutoFit/>
          </a:bodyPr>
          <a:lstStyle/>
          <a:p>
            <a:pPr algn="just"/>
            <a:r>
              <a:rPr lang="en-IN" b="1" dirty="0" smtClean="0"/>
              <a:t>5</a:t>
            </a:r>
            <a:r>
              <a:rPr lang="en-IN" sz="2400" b="1" dirty="0" smtClean="0"/>
              <a:t>. Deforestation:</a:t>
            </a:r>
            <a:r>
              <a:rPr lang="en-IN" sz="2400" dirty="0" smtClean="0"/>
              <a:t> </a:t>
            </a:r>
            <a:r>
              <a:rPr lang="en-IN" sz="2400" dirty="0" smtClean="0">
                <a:hlinkClick r:id="rId2"/>
              </a:rPr>
              <a:t>Deforestation</a:t>
            </a:r>
            <a:r>
              <a:rPr lang="en-IN" sz="2400" dirty="0" smtClean="0"/>
              <a:t> is the cutting down of trees to make way for more homes and industries. Rapid growth in population and </a:t>
            </a:r>
            <a:r>
              <a:rPr lang="en-IN" sz="2400" dirty="0" smtClean="0">
                <a:hlinkClick r:id="rId3"/>
              </a:rPr>
              <a:t>urban sprawl</a:t>
            </a:r>
            <a:r>
              <a:rPr lang="en-IN" sz="2400" dirty="0" smtClean="0"/>
              <a:t> are two of the major causes of deforestation. Apart from that, use of forest land for agriculture, animal grazing, harvest for fuel wood and logging are some of the other causes of deforestation. Deforestation contributes to global warming as decreased forest size puts carbon back into the environment.</a:t>
            </a:r>
            <a:endParaRPr lang="en-IN"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14149" y="682388"/>
            <a:ext cx="7997588" cy="6370975"/>
          </a:xfrm>
          <a:prstGeom prst="rect">
            <a:avLst/>
          </a:prstGeom>
        </p:spPr>
        <p:txBody>
          <a:bodyPr wrap="square">
            <a:spAutoFit/>
          </a:bodyPr>
          <a:lstStyle/>
          <a:p>
            <a:r>
              <a:rPr lang="en-IN" sz="2400" b="1" dirty="0" smtClean="0">
                <a:solidFill>
                  <a:srgbClr val="FF0000"/>
                </a:solidFill>
              </a:rPr>
              <a:t>Effects of Environmental Degradation</a:t>
            </a:r>
          </a:p>
          <a:p>
            <a:pPr algn="just"/>
            <a:r>
              <a:rPr lang="en-IN" b="1" dirty="0" smtClean="0"/>
              <a:t>1</a:t>
            </a:r>
            <a:r>
              <a:rPr lang="en-IN" sz="2400" b="1" dirty="0" smtClean="0"/>
              <a:t>. Impact on Human Health:</a:t>
            </a:r>
            <a:r>
              <a:rPr lang="en-IN" sz="2400" dirty="0" smtClean="0"/>
              <a:t> Human health might be at the receiving end as a result of the environmental degradation. Areas exposed to </a:t>
            </a:r>
            <a:r>
              <a:rPr lang="en-IN" sz="2400" dirty="0" smtClean="0">
                <a:hlinkClick r:id="rId2"/>
              </a:rPr>
              <a:t>toxic air pollutants</a:t>
            </a:r>
            <a:r>
              <a:rPr lang="en-IN" sz="2400" dirty="0" smtClean="0"/>
              <a:t> can cause respiratory problems like pneumonia and asthma. Millions of people are known to have died of due to indirect effects of air pollution.</a:t>
            </a:r>
          </a:p>
          <a:p>
            <a:pPr algn="just"/>
            <a:r>
              <a:rPr lang="en-IN" sz="2400" b="1" dirty="0" smtClean="0"/>
              <a:t>2. Loss of Biodiversity:</a:t>
            </a:r>
            <a:r>
              <a:rPr lang="en-IN" sz="2400" dirty="0" smtClean="0"/>
              <a:t> </a:t>
            </a:r>
            <a:r>
              <a:rPr lang="en-IN" sz="2400" dirty="0" smtClean="0">
                <a:hlinkClick r:id="rId3"/>
              </a:rPr>
              <a:t>Biodiversity</a:t>
            </a:r>
            <a:r>
              <a:rPr lang="en-IN" sz="2400" dirty="0" smtClean="0"/>
              <a:t> is important for maintaining balance of the ecosystem in the form of combating pollution, restoring nutrients, protecting water sources and stabilizing climate. Deforestation, global warming, overpopulation and pollution are few of the major causes for loss of biodiversity.</a:t>
            </a:r>
          </a:p>
          <a:p>
            <a:pPr algn="just"/>
            <a:r>
              <a:rPr lang="en-IN" sz="2400" b="1" dirty="0" smtClean="0"/>
              <a:t>3. Ozone Layer Depletion:</a:t>
            </a:r>
            <a:r>
              <a:rPr lang="en-IN" sz="2400" dirty="0" smtClean="0"/>
              <a:t> Ozone layer is responsible for protecting earth from harmful ultraviolet rays. The presence of chlorofluorocarbons, hydro chlorofluorocarbons in the atmosphere is causing the ozone layer to deplete. As it will deplete, it will emit harmful radiations back to the earth.</a:t>
            </a:r>
            <a:endParaRPr lang="en-IN" sz="2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77922" y="889844"/>
            <a:ext cx="7779224" cy="5632311"/>
          </a:xfrm>
          <a:prstGeom prst="rect">
            <a:avLst/>
          </a:prstGeom>
        </p:spPr>
        <p:txBody>
          <a:bodyPr wrap="square">
            <a:spAutoFit/>
          </a:bodyPr>
          <a:lstStyle/>
          <a:p>
            <a:pPr algn="just"/>
            <a:r>
              <a:rPr lang="en-IN" sz="2400" b="1" dirty="0" smtClean="0"/>
              <a:t>4. Loss for Tourism Industry:</a:t>
            </a:r>
            <a:r>
              <a:rPr lang="en-IN" sz="2400" dirty="0" smtClean="0"/>
              <a:t> The deterioration of environment can be a huge setback for tourism industry that rely on tourists for their daily livelihood. Environmental damage in the form of loss of green cover, loss of biodiversity, huge landfills, increased air and water pollution can be a big turn off for most of the tourists</a:t>
            </a:r>
            <a:r>
              <a:rPr lang="en-IN" sz="2400" dirty="0" smtClean="0"/>
              <a:t>.</a:t>
            </a:r>
          </a:p>
          <a:p>
            <a:pPr algn="just"/>
            <a:endParaRPr lang="en-IN" sz="2400" dirty="0" smtClean="0"/>
          </a:p>
          <a:p>
            <a:pPr algn="just"/>
            <a:r>
              <a:rPr lang="en-IN" sz="2400" b="1" dirty="0" smtClean="0"/>
              <a:t>5. Economic Impact:</a:t>
            </a:r>
            <a:r>
              <a:rPr lang="en-IN" sz="2400" dirty="0" smtClean="0"/>
              <a:t> The huge cost that a country may have to borne due to environmental degradation can have big economic impact in terms of restoration of green cover, cleaning up of landfills and protection of </a:t>
            </a:r>
            <a:r>
              <a:rPr lang="en-IN" sz="2400" dirty="0" smtClean="0">
                <a:hlinkClick r:id="rId2"/>
              </a:rPr>
              <a:t>endangered species</a:t>
            </a:r>
            <a:r>
              <a:rPr lang="en-IN" sz="2400" dirty="0" smtClean="0"/>
              <a:t>. The economic impact can also be in terms of  loss of tourism industry.</a:t>
            </a:r>
          </a:p>
          <a:p>
            <a:pPr algn="just"/>
            <a:r>
              <a:rPr lang="en-IN" sz="2400" dirty="0" smtClean="0"/>
              <a:t/>
            </a:r>
            <a:br>
              <a:rPr lang="en-IN" sz="2400" dirty="0" smtClean="0"/>
            </a:br>
            <a:endParaRPr lang="en-IN"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027"/>
          <p:cNvSpPr txBox="1">
            <a:spLocks noChangeArrowheads="1"/>
          </p:cNvSpPr>
          <p:nvPr/>
        </p:nvSpPr>
        <p:spPr>
          <a:xfrm>
            <a:off x="192088" y="428604"/>
            <a:ext cx="8666192" cy="5357849"/>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kumimoji="0" lang="en-US" sz="320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026" name="Oval 2"/>
          <p:cNvSpPr>
            <a:spLocks noChangeArrowheads="1"/>
          </p:cNvSpPr>
          <p:nvPr/>
        </p:nvSpPr>
        <p:spPr bwMode="auto">
          <a:xfrm>
            <a:off x="6215074" y="1571612"/>
            <a:ext cx="2323672" cy="1143008"/>
          </a:xfrm>
          <a:prstGeom prst="ellipse">
            <a:avLst/>
          </a:prstGeom>
          <a:solidFill>
            <a:srgbClr val="92D050"/>
          </a:solidFill>
          <a:ln w="28575" cmpd="sng">
            <a:solidFill>
              <a:srgbClr val="285F3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buClrTx/>
              <a:buSzTx/>
              <a:buFontTx/>
              <a:buNone/>
              <a:tabLst/>
            </a:pPr>
            <a:endParaRPr kumimoji="0" lang="en-MY" sz="1400" b="0" i="0" u="none" strike="noStrike" cap="none" normalizeH="0" baseline="0" dirty="0" smtClean="0">
              <a:ln>
                <a:noFill/>
              </a:ln>
              <a:solidFill>
                <a:srgbClr val="285F30"/>
              </a:solidFill>
              <a:effectLst/>
              <a:latin typeface="Calibri" pitchFamily="34" charset="0"/>
              <a:cs typeface="Arial" pitchFamily="34" charset="0"/>
            </a:endParaRPr>
          </a:p>
          <a:p>
            <a:pPr marL="0" marR="0" lvl="0" indent="0" algn="ctr" defTabSz="914400" rtl="0" eaLnBrk="1" fontAlgn="base" latinLnBrk="0" hangingPunct="1">
              <a:lnSpc>
                <a:spcPct val="100000"/>
              </a:lnSpc>
              <a:spcBef>
                <a:spcPct val="0"/>
              </a:spcBef>
              <a:buClrTx/>
              <a:buSzTx/>
              <a:buFontTx/>
              <a:buNone/>
              <a:tabLst/>
            </a:pPr>
            <a:r>
              <a:rPr kumimoji="0" lang="en-MY" b="1" i="0" u="none" strike="noStrike" cap="none" normalizeH="0" baseline="0" dirty="0" smtClean="0">
                <a:ln>
                  <a:noFill/>
                </a:ln>
                <a:solidFill>
                  <a:srgbClr val="285F30"/>
                </a:solidFill>
                <a:effectLst/>
                <a:latin typeface="Calibri" pitchFamily="34" charset="0"/>
                <a:cs typeface="Arial" pitchFamily="34" charset="0"/>
              </a:rPr>
              <a:t>Ethics</a:t>
            </a:r>
            <a:endParaRPr kumimoji="0" lang="en-US" b="1" i="0" u="none" strike="noStrike" cap="none" normalizeH="0" baseline="0" dirty="0" smtClean="0">
              <a:ln>
                <a:noFill/>
              </a:ln>
              <a:solidFill>
                <a:srgbClr val="285F30"/>
              </a:solidFill>
              <a:effectLst/>
              <a:latin typeface="Arial" pitchFamily="34" charset="0"/>
              <a:cs typeface="Arial" pitchFamily="34" charset="0"/>
            </a:endParaRPr>
          </a:p>
        </p:txBody>
      </p:sp>
      <p:sp>
        <p:nvSpPr>
          <p:cNvPr id="1027" name="Oval 3"/>
          <p:cNvSpPr>
            <a:spLocks noChangeArrowheads="1"/>
          </p:cNvSpPr>
          <p:nvPr/>
        </p:nvSpPr>
        <p:spPr bwMode="auto">
          <a:xfrm>
            <a:off x="6215074" y="3143248"/>
            <a:ext cx="2323672" cy="1143008"/>
          </a:xfrm>
          <a:prstGeom prst="ellipse">
            <a:avLst/>
          </a:prstGeom>
          <a:solidFill>
            <a:srgbClr val="92D050"/>
          </a:solidFill>
          <a:ln w="28575" cmpd="sng">
            <a:solidFill>
              <a:srgbClr val="285F3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MY" b="1" i="0" u="none" strike="noStrike" cap="none" normalizeH="0" baseline="0" dirty="0" smtClean="0">
                <a:ln>
                  <a:noFill/>
                </a:ln>
                <a:solidFill>
                  <a:srgbClr val="285F30"/>
                </a:solidFill>
                <a:effectLst/>
                <a:latin typeface="Calibri" pitchFamily="34" charset="0"/>
                <a:cs typeface="Arial" pitchFamily="34" charset="0"/>
              </a:rPr>
              <a:t>Ethical Standards</a:t>
            </a:r>
            <a:endParaRPr kumimoji="0" lang="en-US" b="0" i="0" u="none" strike="noStrike" cap="none" normalizeH="0" baseline="0" dirty="0" smtClean="0">
              <a:ln>
                <a:noFill/>
              </a:ln>
              <a:solidFill>
                <a:srgbClr val="285F30"/>
              </a:solidFill>
              <a:effectLst/>
              <a:latin typeface="Arial" pitchFamily="34" charset="0"/>
              <a:cs typeface="Arial" pitchFamily="34" charset="0"/>
            </a:endParaRPr>
          </a:p>
        </p:txBody>
      </p:sp>
      <p:sp>
        <p:nvSpPr>
          <p:cNvPr id="1028" name="Oval 4"/>
          <p:cNvSpPr>
            <a:spLocks noChangeArrowheads="1"/>
          </p:cNvSpPr>
          <p:nvPr/>
        </p:nvSpPr>
        <p:spPr bwMode="auto">
          <a:xfrm>
            <a:off x="6215073" y="4714884"/>
            <a:ext cx="2323673" cy="1143008"/>
          </a:xfrm>
          <a:prstGeom prst="ellipse">
            <a:avLst/>
          </a:prstGeom>
          <a:solidFill>
            <a:srgbClr val="92D050"/>
          </a:solidFill>
          <a:ln w="28575" cmpd="sng">
            <a:solidFill>
              <a:srgbClr val="285F3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buClrTx/>
              <a:buSzTx/>
              <a:buFontTx/>
              <a:buNone/>
              <a:tabLst/>
            </a:pPr>
            <a:r>
              <a:rPr kumimoji="0" lang="en-MY" b="1" i="0" u="none" strike="noStrike" cap="none" normalizeH="0" baseline="0" dirty="0" smtClean="0">
                <a:ln>
                  <a:noFill/>
                </a:ln>
                <a:solidFill>
                  <a:srgbClr val="285F30"/>
                </a:solidFill>
                <a:effectLst/>
                <a:latin typeface="Calibri" pitchFamily="34" charset="0"/>
                <a:cs typeface="Arial" pitchFamily="34" charset="0"/>
              </a:rPr>
              <a:t>Environmental Ethics</a:t>
            </a:r>
            <a:endParaRPr kumimoji="0" lang="en-US" b="0" i="0" u="none" strike="noStrike" cap="none" normalizeH="0" baseline="0" dirty="0" smtClean="0">
              <a:ln>
                <a:noFill/>
              </a:ln>
              <a:solidFill>
                <a:srgbClr val="285F30"/>
              </a:solidFill>
              <a:effectLst/>
              <a:latin typeface="Arial" pitchFamily="34" charset="0"/>
              <a:cs typeface="Arial" pitchFamily="34" charset="0"/>
            </a:endParaRPr>
          </a:p>
        </p:txBody>
      </p:sp>
      <p:sp>
        <p:nvSpPr>
          <p:cNvPr id="17" name="Right Arrow Callout 16"/>
          <p:cNvSpPr/>
          <p:nvPr/>
        </p:nvSpPr>
        <p:spPr>
          <a:xfrm>
            <a:off x="714348" y="1643050"/>
            <a:ext cx="5072098" cy="1285884"/>
          </a:xfrm>
          <a:prstGeom prst="rightArrowCallout">
            <a:avLst>
              <a:gd name="adj1" fmla="val 25000"/>
              <a:gd name="adj2" fmla="val 25000"/>
              <a:gd name="adj3" fmla="val 25000"/>
              <a:gd name="adj4" fmla="val 84248"/>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400" dirty="0" smtClean="0">
              <a:solidFill>
                <a:srgbClr val="17375E"/>
              </a:solidFill>
            </a:endParaRPr>
          </a:p>
          <a:p>
            <a:r>
              <a:rPr lang="en-US" sz="2400" dirty="0" smtClean="0">
                <a:solidFill>
                  <a:srgbClr val="17375E"/>
                </a:solidFill>
              </a:rPr>
              <a:t>the study of good and bad, right and wrong</a:t>
            </a:r>
            <a:endParaRPr lang="en-MY" sz="2400" dirty="0" smtClean="0">
              <a:solidFill>
                <a:srgbClr val="17375E"/>
              </a:solidFill>
            </a:endParaRPr>
          </a:p>
          <a:p>
            <a:endParaRPr lang="en-MY" dirty="0">
              <a:solidFill>
                <a:srgbClr val="17375E"/>
              </a:solidFill>
            </a:endParaRPr>
          </a:p>
        </p:txBody>
      </p:sp>
      <p:sp>
        <p:nvSpPr>
          <p:cNvPr id="18" name="Right Arrow Callout 17"/>
          <p:cNvSpPr/>
          <p:nvPr/>
        </p:nvSpPr>
        <p:spPr>
          <a:xfrm>
            <a:off x="714348" y="3143248"/>
            <a:ext cx="5072098" cy="1285884"/>
          </a:xfrm>
          <a:prstGeom prst="rightArrowCallout">
            <a:avLst>
              <a:gd name="adj1" fmla="val 25000"/>
              <a:gd name="adj2" fmla="val 25000"/>
              <a:gd name="adj3" fmla="val 25000"/>
              <a:gd name="adj4" fmla="val 84248"/>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rgbClr val="17375E"/>
                </a:solidFill>
              </a:rPr>
              <a:t>criteria that help differentiate right from wrong</a:t>
            </a:r>
            <a:endParaRPr lang="en-MY" sz="2400" dirty="0" smtClean="0">
              <a:solidFill>
                <a:srgbClr val="17375E"/>
              </a:solidFill>
            </a:endParaRPr>
          </a:p>
        </p:txBody>
      </p:sp>
      <p:sp>
        <p:nvSpPr>
          <p:cNvPr id="19" name="Right Arrow Callout 18"/>
          <p:cNvSpPr/>
          <p:nvPr/>
        </p:nvSpPr>
        <p:spPr>
          <a:xfrm>
            <a:off x="714348" y="4643446"/>
            <a:ext cx="5072098" cy="1285884"/>
          </a:xfrm>
          <a:prstGeom prst="rightArrowCallout">
            <a:avLst>
              <a:gd name="adj1" fmla="val 25000"/>
              <a:gd name="adj2" fmla="val 25000"/>
              <a:gd name="adj3" fmla="val 25000"/>
              <a:gd name="adj4" fmla="val 84248"/>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rgbClr val="17375E"/>
                </a:solidFill>
              </a:rPr>
              <a:t>the study of ethical questions regarding human interactions with the environment</a:t>
            </a:r>
            <a:endParaRPr lang="en-MY" sz="2400" dirty="0">
              <a:solidFill>
                <a:srgbClr val="17375E"/>
              </a:solidFill>
            </a:endParaRPr>
          </a:p>
        </p:txBody>
      </p:sp>
      <p:sp>
        <p:nvSpPr>
          <p:cNvPr id="12" name="Title 4"/>
          <p:cNvSpPr>
            <a:spLocks noGrp="1"/>
          </p:cNvSpPr>
          <p:nvPr>
            <p:ph type="title"/>
          </p:nvPr>
        </p:nvSpPr>
        <p:spPr>
          <a:noFill/>
        </p:spPr>
        <p:txBody>
          <a:bodyPr>
            <a:normAutofit/>
          </a:bodyPr>
          <a:lstStyle/>
          <a:p>
            <a:pPr lvl="0"/>
            <a:r>
              <a:rPr lang="en-US" sz="3300" dirty="0" smtClean="0"/>
              <a:t>Ethics Basics: Meaning and Function</a:t>
            </a:r>
            <a:endParaRPr lang="en-US" sz="3300" dirty="0"/>
          </a:p>
        </p:txBody>
      </p:sp>
    </p:spTree>
    <p:extLst>
      <p:ext uri="{BB962C8B-B14F-4D97-AF65-F5344CB8AC3E}">
        <p14:creationId xmlns:p14="http://schemas.microsoft.com/office/powerpoint/2010/main" xmlns="" val="17330290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dirty="0" smtClean="0"/>
              <a:t>What is Environmental Ethics?</a:t>
            </a:r>
            <a:endParaRPr lang="en-US" dirty="0"/>
          </a:p>
        </p:txBody>
      </p:sp>
      <p:sp>
        <p:nvSpPr>
          <p:cNvPr id="10" name="Content Placeholder 9"/>
          <p:cNvSpPr>
            <a:spLocks noGrp="1"/>
          </p:cNvSpPr>
          <p:nvPr>
            <p:ph idx="1"/>
          </p:nvPr>
        </p:nvSpPr>
        <p:spPr/>
        <p:txBody>
          <a:bodyPr/>
          <a:lstStyle/>
          <a:p>
            <a:pPr marL="0" indent="0">
              <a:spcAft>
                <a:spcPts val="600"/>
              </a:spcAft>
              <a:buNone/>
              <a:defRPr/>
            </a:pPr>
            <a:r>
              <a:rPr lang="en-US" dirty="0" smtClean="0"/>
              <a:t>Environmental ethics:</a:t>
            </a:r>
          </a:p>
          <a:p>
            <a:pPr>
              <a:spcAft>
                <a:spcPts val="600"/>
              </a:spcAft>
              <a:defRPr/>
            </a:pPr>
            <a:r>
              <a:rPr lang="en-US" sz="2400" b="1" dirty="0" smtClean="0"/>
              <a:t>guides humans behavior and relations </a:t>
            </a:r>
            <a:r>
              <a:rPr lang="en-US" sz="2400" dirty="0" smtClean="0"/>
              <a:t>with nature and other species on earth.</a:t>
            </a:r>
          </a:p>
          <a:p>
            <a:pPr>
              <a:spcAft>
                <a:spcPts val="600"/>
              </a:spcAft>
              <a:defRPr/>
            </a:pPr>
            <a:r>
              <a:rPr lang="en-US" sz="2400" b="1" dirty="0" smtClean="0"/>
              <a:t>deals with the moral relationships </a:t>
            </a:r>
            <a:r>
              <a:rPr lang="en-US" sz="2400" dirty="0" smtClean="0"/>
              <a:t>between humans, nature and other species on earth.</a:t>
            </a:r>
          </a:p>
          <a:p>
            <a:pPr>
              <a:spcAft>
                <a:spcPts val="600"/>
              </a:spcAft>
              <a:defRPr/>
            </a:pPr>
            <a:r>
              <a:rPr lang="en-US" sz="2400" b="1" dirty="0" smtClean="0"/>
              <a:t>addresses the ethical dimensions </a:t>
            </a:r>
            <a:r>
              <a:rPr lang="en-US" sz="2400" dirty="0" smtClean="0"/>
              <a:t>of humans’ relations with and behavior towards nature and other species on earth more generally.</a:t>
            </a:r>
          </a:p>
          <a:p>
            <a:pPr marL="0" indent="0">
              <a:spcAft>
                <a:spcPts val="600"/>
              </a:spcAft>
              <a:buNone/>
            </a:pPr>
            <a:endParaRPr lang="en-US" dirty="0" smtClean="0"/>
          </a:p>
        </p:txBody>
      </p:sp>
    </p:spTree>
    <p:extLst>
      <p:ext uri="{BB962C8B-B14F-4D97-AF65-F5344CB8AC3E}">
        <p14:creationId xmlns:p14="http://schemas.microsoft.com/office/powerpoint/2010/main" xmlns="" val="17330290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sz="3300" dirty="0" smtClean="0"/>
              <a:t>Environmental Ethics Encompasses:</a:t>
            </a:r>
            <a:endParaRPr lang="en-US" sz="3300" dirty="0"/>
          </a:p>
        </p:txBody>
      </p:sp>
      <p:sp>
        <p:nvSpPr>
          <p:cNvPr id="10" name="Content Placeholder 9"/>
          <p:cNvSpPr>
            <a:spLocks noGrp="1"/>
          </p:cNvSpPr>
          <p:nvPr>
            <p:ph idx="1"/>
          </p:nvPr>
        </p:nvSpPr>
        <p:spPr>
          <a:xfrm>
            <a:off x="457200" y="1437086"/>
            <a:ext cx="8229600" cy="4842737"/>
          </a:xfrm>
        </p:spPr>
        <p:txBody>
          <a:bodyPr>
            <a:normAutofit/>
          </a:bodyPr>
          <a:lstStyle/>
          <a:p>
            <a:pPr>
              <a:lnSpc>
                <a:spcPct val="130000"/>
              </a:lnSpc>
              <a:defRPr/>
            </a:pPr>
            <a:r>
              <a:rPr lang="en-US" dirty="0" smtClean="0"/>
              <a:t>Understanding human ethical attitudes towards themselves and nature. </a:t>
            </a:r>
          </a:p>
          <a:p>
            <a:pPr>
              <a:lnSpc>
                <a:spcPct val="130000"/>
              </a:lnSpc>
              <a:defRPr/>
            </a:pPr>
            <a:r>
              <a:rPr lang="en-US" dirty="0" smtClean="0"/>
              <a:t>Understanding how environmental exploitation affects livelihoods (social/economic/political)</a:t>
            </a:r>
          </a:p>
          <a:p>
            <a:pPr>
              <a:lnSpc>
                <a:spcPct val="130000"/>
              </a:lnSpc>
              <a:defRPr/>
            </a:pPr>
            <a:r>
              <a:rPr lang="en-US" dirty="0" smtClean="0"/>
              <a:t>Understanding how conduct of social/economic/ political activities </a:t>
            </a:r>
            <a:r>
              <a:rPr lang="en-US" dirty="0"/>
              <a:t>affects </a:t>
            </a:r>
            <a:r>
              <a:rPr lang="en-US" dirty="0" smtClean="0"/>
              <a:t>the environment.</a:t>
            </a:r>
          </a:p>
          <a:p>
            <a:pPr>
              <a:lnSpc>
                <a:spcPct val="130000"/>
              </a:lnSpc>
              <a:defRPr/>
            </a:pPr>
            <a:r>
              <a:rPr lang="en-US" dirty="0" smtClean="0"/>
              <a:t>Understanding how technologies affect the environment, livelihood, social well-being and nature.</a:t>
            </a:r>
          </a:p>
        </p:txBody>
      </p:sp>
    </p:spTree>
    <p:extLst>
      <p:ext uri="{BB962C8B-B14F-4D97-AF65-F5344CB8AC3E}">
        <p14:creationId xmlns:p14="http://schemas.microsoft.com/office/powerpoint/2010/main" xmlns="" val="17330290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dirty="0" smtClean="0"/>
              <a:t>Sustainable Development </a:t>
            </a:r>
            <a:endParaRPr lang="en-US" dirty="0"/>
          </a:p>
        </p:txBody>
      </p:sp>
      <p:sp>
        <p:nvSpPr>
          <p:cNvPr id="10" name="Content Placeholder 9"/>
          <p:cNvSpPr>
            <a:spLocks noGrp="1"/>
          </p:cNvSpPr>
          <p:nvPr>
            <p:ph idx="1"/>
          </p:nvPr>
        </p:nvSpPr>
        <p:spPr/>
        <p:txBody>
          <a:bodyPr/>
          <a:lstStyle/>
          <a:p>
            <a:pPr marL="0" indent="0">
              <a:buNone/>
            </a:pPr>
            <a:r>
              <a:rPr lang="en-US" dirty="0" smtClean="0"/>
              <a:t>Sustainable Development (SD) Framework consists of three pillars:</a:t>
            </a:r>
          </a:p>
          <a:p>
            <a:pPr lvl="1"/>
            <a:r>
              <a:rPr lang="en-US" dirty="0" smtClean="0"/>
              <a:t>Economic  (Goal: Growth?)</a:t>
            </a:r>
          </a:p>
          <a:p>
            <a:pPr lvl="1"/>
            <a:r>
              <a:rPr lang="en-US" dirty="0" smtClean="0"/>
              <a:t>Environment (Goal: Conservation?)</a:t>
            </a:r>
          </a:p>
          <a:p>
            <a:pPr lvl="1"/>
            <a:r>
              <a:rPr lang="en-US" dirty="0" smtClean="0"/>
              <a:t>Social/Livelihood (Goal: Equity?)</a:t>
            </a:r>
          </a:p>
          <a:p>
            <a:pPr>
              <a:buNone/>
            </a:pPr>
            <a:r>
              <a:rPr lang="en-US" dirty="0" smtClean="0"/>
              <a:t>We then also add a fourth consideration:</a:t>
            </a:r>
          </a:p>
          <a:p>
            <a:pPr lvl="1"/>
            <a:r>
              <a:rPr lang="en-US" dirty="0" smtClean="0"/>
              <a:t>Governance/Political (political process and how decisions are made)</a:t>
            </a:r>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dirty="0" smtClean="0"/>
              <a:t>Economic </a:t>
            </a:r>
            <a:endParaRPr lang="en-US" dirty="0"/>
          </a:p>
        </p:txBody>
      </p:sp>
      <p:sp>
        <p:nvSpPr>
          <p:cNvPr id="10" name="Content Placeholder 9"/>
          <p:cNvSpPr>
            <a:spLocks noGrp="1"/>
          </p:cNvSpPr>
          <p:nvPr>
            <p:ph idx="1"/>
          </p:nvPr>
        </p:nvSpPr>
        <p:spPr/>
        <p:txBody>
          <a:bodyPr>
            <a:normAutofit/>
          </a:bodyPr>
          <a:lstStyle/>
          <a:p>
            <a:pPr marL="0" indent="0">
              <a:buNone/>
            </a:pPr>
            <a:r>
              <a:rPr lang="en-US" dirty="0" smtClean="0"/>
              <a:t>Commonly accepted considerations:</a:t>
            </a:r>
          </a:p>
          <a:p>
            <a:r>
              <a:rPr lang="en-US" sz="2400" dirty="0" smtClean="0"/>
              <a:t>Maximize human well-being. </a:t>
            </a:r>
          </a:p>
          <a:p>
            <a:r>
              <a:rPr lang="en-US" sz="2400" dirty="0" smtClean="0"/>
              <a:t>Ensure efficient use of all resources, natural and otherwise, by maximizing rents. </a:t>
            </a:r>
          </a:p>
          <a:p>
            <a:r>
              <a:rPr lang="en-US" sz="2400" dirty="0" smtClean="0"/>
              <a:t>Seek to identify and internalize environmental and social costs. </a:t>
            </a:r>
          </a:p>
          <a:p>
            <a:r>
              <a:rPr lang="en-US" sz="2400" dirty="0" smtClean="0"/>
              <a:t>Maintain and enhance the conditions for viable enterprise. </a:t>
            </a:r>
          </a:p>
          <a:p>
            <a:endParaRPr lang="en-US" dirty="0" smtClean="0"/>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dirty="0" smtClean="0"/>
              <a:t>Environmental </a:t>
            </a:r>
            <a:endParaRPr lang="en-US" dirty="0"/>
          </a:p>
        </p:txBody>
      </p:sp>
      <p:sp>
        <p:nvSpPr>
          <p:cNvPr id="6" name="Content Placeholder 5"/>
          <p:cNvSpPr>
            <a:spLocks noGrp="1"/>
          </p:cNvSpPr>
          <p:nvPr>
            <p:ph idx="1"/>
          </p:nvPr>
        </p:nvSpPr>
        <p:spPr/>
        <p:txBody>
          <a:bodyPr>
            <a:normAutofit/>
          </a:bodyPr>
          <a:lstStyle/>
          <a:p>
            <a:pPr marL="0" indent="0">
              <a:buNone/>
            </a:pPr>
            <a:r>
              <a:rPr lang="en-US" dirty="0"/>
              <a:t>Commonly accepted considerations:</a:t>
            </a:r>
          </a:p>
          <a:p>
            <a:pPr lvl="1"/>
            <a:r>
              <a:rPr lang="en-US" dirty="0"/>
              <a:t>Promote responsible stewardship of natural resources and the environment, including remediation of past damage. </a:t>
            </a:r>
          </a:p>
          <a:p>
            <a:pPr lvl="1"/>
            <a:r>
              <a:rPr lang="en-US" dirty="0"/>
              <a:t>Minimize waste and environmental damage along the whole of the supply chain. </a:t>
            </a:r>
          </a:p>
          <a:p>
            <a:pPr lvl="1"/>
            <a:r>
              <a:rPr lang="en-US" dirty="0"/>
              <a:t>Exercise prudence where impacts are unknown or uncertain. </a:t>
            </a:r>
          </a:p>
          <a:p>
            <a:pPr lvl="1"/>
            <a:r>
              <a:rPr lang="en-US" dirty="0"/>
              <a:t>Operate within ecological limits and protect critical natural capital. </a:t>
            </a:r>
          </a:p>
          <a:p>
            <a:endParaRPr lang="en-US" dirty="0"/>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lnSpcReduction="10000"/>
          </a:bodyPr>
          <a:lstStyle/>
          <a:p>
            <a:pPr marL="0" indent="0">
              <a:buNone/>
            </a:pPr>
            <a:r>
              <a:rPr lang="en-US" dirty="0"/>
              <a:t>Commonly accepted considerations:</a:t>
            </a:r>
          </a:p>
          <a:p>
            <a:pPr lvl="1"/>
            <a:r>
              <a:rPr lang="en-US" dirty="0"/>
              <a:t>Ensure a fair distribution of the costs and benefits of development for all those alive today. </a:t>
            </a:r>
          </a:p>
          <a:p>
            <a:pPr lvl="1"/>
            <a:r>
              <a:rPr lang="en-US" dirty="0"/>
              <a:t>Respect and reinforce the fundamental rights of human beings, including civil and political liberties, cultural autonomy, social and economic freedoms, and personal security. </a:t>
            </a:r>
          </a:p>
          <a:p>
            <a:pPr lvl="1"/>
            <a:r>
              <a:rPr lang="en-US" dirty="0"/>
              <a:t>Seek to sustain improvements over time; ensure that depletion of natural resources will not deprive future generations through replacement with other forms of capital. </a:t>
            </a:r>
          </a:p>
          <a:p>
            <a:endParaRPr lang="en-US" dirty="0"/>
          </a:p>
        </p:txBody>
      </p:sp>
      <p:sp>
        <p:nvSpPr>
          <p:cNvPr id="5" name="Title 4"/>
          <p:cNvSpPr>
            <a:spLocks noGrp="1"/>
          </p:cNvSpPr>
          <p:nvPr>
            <p:ph type="title"/>
          </p:nvPr>
        </p:nvSpPr>
        <p:spPr>
          <a:noFill/>
        </p:spPr>
        <p:txBody>
          <a:bodyPr>
            <a:normAutofit/>
          </a:bodyPr>
          <a:lstStyle/>
          <a:p>
            <a:r>
              <a:rPr lang="en-US" dirty="0" smtClean="0"/>
              <a:t>Social</a:t>
            </a:r>
            <a:endParaRPr lang="en-US" dirty="0"/>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p:spPr>
        <p:txBody>
          <a:bodyPr>
            <a:normAutofit/>
          </a:bodyPr>
          <a:lstStyle/>
          <a:p>
            <a:r>
              <a:rPr lang="en-US" dirty="0" smtClean="0"/>
              <a:t>Governance / Political</a:t>
            </a:r>
            <a:endParaRPr lang="en-US" dirty="0"/>
          </a:p>
        </p:txBody>
      </p:sp>
      <p:sp>
        <p:nvSpPr>
          <p:cNvPr id="6" name="Content Placeholder 5"/>
          <p:cNvSpPr>
            <a:spLocks noGrp="1"/>
          </p:cNvSpPr>
          <p:nvPr>
            <p:ph idx="1"/>
          </p:nvPr>
        </p:nvSpPr>
        <p:spPr>
          <a:xfrm>
            <a:off x="457200" y="1275636"/>
            <a:ext cx="8229600" cy="5359400"/>
          </a:xfrm>
        </p:spPr>
        <p:txBody>
          <a:bodyPr>
            <a:normAutofit fontScale="77500" lnSpcReduction="20000"/>
          </a:bodyPr>
          <a:lstStyle/>
          <a:p>
            <a:pPr marL="0" indent="0">
              <a:lnSpc>
                <a:spcPct val="130000"/>
              </a:lnSpc>
              <a:buNone/>
            </a:pPr>
            <a:r>
              <a:rPr lang="en-US" dirty="0"/>
              <a:t>Commonly accepted considerations:</a:t>
            </a:r>
          </a:p>
          <a:p>
            <a:pPr>
              <a:lnSpc>
                <a:spcPct val="130000"/>
              </a:lnSpc>
            </a:pPr>
            <a:r>
              <a:rPr lang="en-US" dirty="0"/>
              <a:t>Support representative democracy, including participatory  decision-making. </a:t>
            </a:r>
          </a:p>
          <a:p>
            <a:pPr>
              <a:lnSpc>
                <a:spcPct val="130000"/>
              </a:lnSpc>
            </a:pPr>
            <a:r>
              <a:rPr lang="en-US" dirty="0"/>
              <a:t>Encourage free enterprise within a system of clear and fair rules and incentives. </a:t>
            </a:r>
          </a:p>
          <a:p>
            <a:pPr>
              <a:lnSpc>
                <a:spcPct val="130000"/>
              </a:lnSpc>
            </a:pPr>
            <a:r>
              <a:rPr lang="en-US" dirty="0"/>
              <a:t>Avoid excessive concentration of power through appropriate checks and balances. </a:t>
            </a:r>
          </a:p>
          <a:p>
            <a:pPr>
              <a:lnSpc>
                <a:spcPct val="130000"/>
              </a:lnSpc>
            </a:pPr>
            <a:r>
              <a:rPr lang="en-US" dirty="0"/>
              <a:t>Ensure transparency through providing all stakeholders with access to relevant and accurate information. </a:t>
            </a:r>
          </a:p>
          <a:p>
            <a:pPr>
              <a:lnSpc>
                <a:spcPct val="130000"/>
              </a:lnSpc>
            </a:pPr>
            <a:r>
              <a:rPr lang="en-US" dirty="0"/>
              <a:t>Ensure accountability for decisions and actions, which are based on comprehensive and reliable analysis. </a:t>
            </a:r>
          </a:p>
          <a:p>
            <a:pPr>
              <a:lnSpc>
                <a:spcPct val="130000"/>
              </a:lnSpc>
            </a:pPr>
            <a:r>
              <a:rPr lang="en-US" dirty="0"/>
              <a:t>Encourage cooperation in order to build trust and shared goals and values. </a:t>
            </a:r>
          </a:p>
          <a:p>
            <a:pPr>
              <a:lnSpc>
                <a:spcPct val="130000"/>
              </a:lnSpc>
            </a:pPr>
            <a:r>
              <a:rPr lang="en-US" dirty="0"/>
              <a:t>Ensure that decisions are made at the appropriate level, adhering to the principle of subsidiarity where possible. </a:t>
            </a:r>
          </a:p>
          <a:p>
            <a:pPr>
              <a:lnSpc>
                <a:spcPct val="130000"/>
              </a:lnSpc>
            </a:pPr>
            <a:endParaRPr lang="en-US" dirty="0"/>
          </a:p>
        </p:txBody>
      </p:sp>
    </p:spTree>
    <p:extLst>
      <p:ext uri="{BB962C8B-B14F-4D97-AF65-F5344CB8AC3E}">
        <p14:creationId xmlns:p14="http://schemas.microsoft.com/office/powerpoint/2010/main" xmlns="" val="3713184638"/>
      </p:ext>
    </p:extLst>
  </p:cSld>
  <p:clrMapOvr>
    <a:masterClrMapping/>
  </p:clrMapOvr>
  <p:timing>
    <p:tnLst>
      <p:par>
        <p:cTn id="1" dur="indefinite" restart="never" nodeType="tmRoot"/>
      </p:par>
    </p:tnLst>
  </p:timing>
</p:sld>
</file>

<file path=ppt/theme/theme1.xml><?xml version="1.0" encoding="utf-8"?>
<a:theme xmlns:a="http://schemas.openxmlformats.org/drawingml/2006/main" name="LeafAsia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LeafAsia6.potx</Template>
  <TotalTime>610</TotalTime>
  <Words>1576</Words>
  <Application>Microsoft Office PowerPoint</Application>
  <PresentationFormat>On-screen Show (4:3)</PresentationFormat>
  <Paragraphs>114</Paragraphs>
  <Slides>17</Slides>
  <Notes>12</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LeafAsia6</vt:lpstr>
      <vt:lpstr>Slide 1</vt:lpstr>
      <vt:lpstr>Ethics Basics: Meaning and Function</vt:lpstr>
      <vt:lpstr>What is Environmental Ethics?</vt:lpstr>
      <vt:lpstr>Environmental Ethics Encompasses:</vt:lpstr>
      <vt:lpstr>Sustainable Development </vt:lpstr>
      <vt:lpstr>Economic </vt:lpstr>
      <vt:lpstr>Environmental </vt:lpstr>
      <vt:lpstr>Social</vt:lpstr>
      <vt:lpstr>Governance / Political</vt:lpstr>
      <vt:lpstr>Tools to Support Sustainable Development in REDD+</vt:lpstr>
      <vt:lpstr>Differing Environmental Ethics Perspectives </vt:lpstr>
      <vt:lpstr>Causes of Environmental Degradation </vt:lpstr>
      <vt:lpstr>Slide 13</vt:lpstr>
      <vt:lpstr>Slide 14</vt:lpstr>
      <vt:lpstr>Slide 15</vt:lpstr>
      <vt:lpstr>Slide 16</vt:lpstr>
      <vt:lpstr>Slide 17</vt:lpstr>
    </vt:vector>
  </TitlesOfParts>
  <Company>UniGe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Anh Dao LE;Chi Pham</dc:creator>
  <cp:lastModifiedBy>Charles</cp:lastModifiedBy>
  <cp:revision>87</cp:revision>
  <cp:lastPrinted>2014-06-17T18:51:15Z</cp:lastPrinted>
  <dcterms:created xsi:type="dcterms:W3CDTF">2014-06-15T13:40:26Z</dcterms:created>
  <dcterms:modified xsi:type="dcterms:W3CDTF">2017-10-24T16:02:55Z</dcterms:modified>
</cp:coreProperties>
</file>

<file path=docProps/thumbnail.jpeg>
</file>